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fld id="{6DA70CB6-2AB5-4038-B4D1-2FDA9B8691E1}" type="datetimeFigureOut">
              <a:rPr lang="en-US" smtClean="0"/>
              <a:t>2/24/2022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46868969-784C-43BB-AAD3-AAA9153254A4}" type="slidenum">
              <a:rPr lang="en-US" smtClean="0"/>
              <a:t>‹#›</a:t>
            </a:fld>
            <a:endParaRPr lang="en-US"/>
          </a:p>
        </p:txBody>
      </p:sp>
    </p:spTree>
    <p:extLst>
      <p:ext uri="{BB962C8B-B14F-4D97-AF65-F5344CB8AC3E}">
        <p14:creationId xmlns:p14="http://schemas.microsoft.com/office/powerpoint/2010/main" val="246376333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fld id="{6DA70CB6-2AB5-4038-B4D1-2FDA9B8691E1}" type="datetimeFigureOut">
              <a:rPr lang="en-US" smtClean="0"/>
              <a:t>2/24/2022</a:t>
            </a:fld>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Slide Number Placeholder 3"/>
          <p:cNvSpPr>
            <a:spLocks noGrp="1"/>
          </p:cNvSpPr>
          <p:nvPr>
            <p:ph type="sldNum" sz="quarter" idx="12"/>
          </p:nvPr>
        </p:nvSpPr>
        <p:spPr>
          <a:ln/>
        </p:spPr>
        <p:txBody>
          <a:bodyPr/>
          <a:lstStyle>
            <a:lvl1pPr>
              <a:defRPr/>
            </a:lvl1pPr>
          </a:lstStyle>
          <a:p>
            <a:fld id="{46868969-784C-43BB-AAD3-AAA9153254A4}" type="slidenum">
              <a:rPr lang="en-US" smtClean="0"/>
              <a:t>‹#›</a:t>
            </a:fld>
            <a:endParaRPr lang="en-US"/>
          </a:p>
        </p:txBody>
      </p:sp>
    </p:spTree>
    <p:extLst>
      <p:ext uri="{BB962C8B-B14F-4D97-AF65-F5344CB8AC3E}">
        <p14:creationId xmlns:p14="http://schemas.microsoft.com/office/powerpoint/2010/main" val="348958901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fld id="{6DA70CB6-2AB5-4038-B4D1-2FDA9B8691E1}" type="datetimeFigureOut">
              <a:rPr lang="en-US" smtClean="0"/>
              <a:t>2/24/2022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Slide Number Placeholder 3"/>
          <p:cNvSpPr>
            <a:spLocks noGrp="1"/>
          </p:cNvSpPr>
          <p:nvPr>
            <p:ph type="sldNum" sz="quarter" idx="12"/>
          </p:nvPr>
        </p:nvSpPr>
        <p:spPr>
          <a:ln/>
        </p:spPr>
        <p:txBody>
          <a:bodyPr/>
          <a:lstStyle>
            <a:lvl1pPr>
              <a:defRPr/>
            </a:lvl1pPr>
          </a:lstStyle>
          <a:p>
            <a:fld id="{46868969-784C-43BB-AAD3-AAA9153254A4}" type="slidenum">
              <a:rPr lang="en-US" smtClean="0"/>
              <a:t>‹#›</a:t>
            </a:fld>
            <a:endParaRPr lang="en-US"/>
          </a:p>
        </p:txBody>
      </p:sp>
    </p:spTree>
    <p:extLst>
      <p:ext uri="{BB962C8B-B14F-4D97-AF65-F5344CB8AC3E}">
        <p14:creationId xmlns:p14="http://schemas.microsoft.com/office/powerpoint/2010/main" val="62164885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fld id="{6DA70CB6-2AB5-4038-B4D1-2FDA9B8691E1}" type="datetimeFigureOut">
              <a:rPr lang="en-US" smtClean="0"/>
              <a:t>2/24/2022</a:t>
            </a:fld>
            <a:endParaRPr lang="en-US"/>
          </a:p>
        </p:txBody>
      </p:sp>
      <p:sp>
        <p:nvSpPr>
          <p:cNvPr id="3" name="Rectangle 5"/>
          <p:cNvSpPr>
            <a:spLocks noGrp="1" noChangeArrowheads="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46868969-784C-43BB-AAD3-AAA9153254A4}" type="slidenum">
              <a:rPr lang="en-US" smtClean="0"/>
              <a:t>‹#›</a:t>
            </a:fld>
            <a:endParaRPr lang="en-US"/>
          </a:p>
        </p:txBody>
      </p:sp>
    </p:spTree>
    <p:extLst>
      <p:ext uri="{BB962C8B-B14F-4D97-AF65-F5344CB8AC3E}">
        <p14:creationId xmlns:p14="http://schemas.microsoft.com/office/powerpoint/2010/main" val="264695762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DA70CB6-2AB5-4038-B4D1-2FDA9B8691E1}" type="datetimeFigureOut">
              <a:rPr lang="en-US" smtClean="0"/>
              <a:t>2/24/2022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46868969-784C-43BB-AAD3-AAA9153254A4}" type="slidenum">
              <a:rPr lang="en-US" smtClean="0"/>
              <a:t>‹#›</a:t>
            </a:fld>
            <a:endParaRPr lang="en-US"/>
          </a:p>
        </p:txBody>
      </p:sp>
    </p:spTree>
    <p:extLst>
      <p:ext uri="{BB962C8B-B14F-4D97-AF65-F5344CB8AC3E}">
        <p14:creationId xmlns:p14="http://schemas.microsoft.com/office/powerpoint/2010/main" val="232791001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DA70CB6-2AB5-4038-B4D1-2FDA9B8691E1}" type="datetimeFigureOut">
              <a:rPr lang="en-US" smtClean="0"/>
              <a:t>2/24/2022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46868969-784C-43BB-AAD3-AAA9153254A4}" type="slidenum">
              <a:rPr lang="en-US" smtClean="0"/>
              <a:t>‹#›</a:t>
            </a:fld>
            <a:endParaRPr lang="en-US"/>
          </a:p>
        </p:txBody>
      </p:sp>
    </p:spTree>
    <p:extLst>
      <p:ext uri="{BB962C8B-B14F-4D97-AF65-F5344CB8AC3E}">
        <p14:creationId xmlns:p14="http://schemas.microsoft.com/office/powerpoint/2010/main" val="2738864976"/>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6DA70CB6-2AB5-4038-B4D1-2FDA9B8691E1}" type="datetimeFigureOut">
              <a:rPr lang="en-US" smtClean="0"/>
              <a:t>2/24/2022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46868969-784C-43BB-AAD3-AAA9153254A4}" type="slidenum">
              <a:rPr lang="en-US" smtClean="0"/>
              <a:t>‹#›</a:t>
            </a:fld>
            <a:endParaRPr lang="en-US"/>
          </a:p>
        </p:txBody>
      </p:sp>
    </p:spTree>
    <p:extLst>
      <p:ext uri="{BB962C8B-B14F-4D97-AF65-F5344CB8AC3E}">
        <p14:creationId xmlns:p14="http://schemas.microsoft.com/office/powerpoint/2010/main" val="3404731402"/>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6DA70CB6-2AB5-4038-B4D1-2FDA9B8691E1}" type="datetimeFigureOut">
              <a:rPr lang="en-US" smtClean="0"/>
              <a:t>2/24/2022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46868969-784C-43BB-AAD3-AAA9153254A4}" type="slidenum">
              <a:rPr lang="en-US" smtClean="0"/>
              <a:t>‹#›</a:t>
            </a:fld>
            <a:endParaRPr lang="en-US"/>
          </a:p>
        </p:txBody>
      </p:sp>
    </p:spTree>
    <p:extLst>
      <p:ext uri="{BB962C8B-B14F-4D97-AF65-F5344CB8AC3E}">
        <p14:creationId xmlns:p14="http://schemas.microsoft.com/office/powerpoint/2010/main" val="2979588430"/>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6DA70CB6-2AB5-4038-B4D1-2FDA9B8691E1}" type="datetimeFigureOut">
              <a:rPr lang="en-US" smtClean="0"/>
              <a:t>2/24/2022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46868969-784C-43BB-AAD3-AAA9153254A4}" type="slidenum">
              <a:rPr lang="en-US" smtClean="0"/>
              <a:t>‹#›</a:t>
            </a:fld>
            <a:endParaRPr lang="en-US"/>
          </a:p>
        </p:txBody>
      </p:sp>
    </p:spTree>
    <p:extLst>
      <p:ext uri="{BB962C8B-B14F-4D97-AF65-F5344CB8AC3E}">
        <p14:creationId xmlns:p14="http://schemas.microsoft.com/office/powerpoint/2010/main" val="1060081881"/>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6DA70CB6-2AB5-4038-B4D1-2FDA9B8691E1}" type="datetimeFigureOut">
              <a:rPr lang="en-US" smtClean="0"/>
              <a:t>2/24/2022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46868969-784C-43BB-AAD3-AAA9153254A4}" type="slidenum">
              <a:rPr lang="en-US" smtClean="0"/>
              <a:t>‹#›</a:t>
            </a:fld>
            <a:endParaRPr lang="en-US"/>
          </a:p>
        </p:txBody>
      </p:sp>
    </p:spTree>
    <p:extLst>
      <p:ext uri="{BB962C8B-B14F-4D97-AF65-F5344CB8AC3E}">
        <p14:creationId xmlns:p14="http://schemas.microsoft.com/office/powerpoint/2010/main" val="4043168147"/>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A70CB6-2AB5-4038-B4D1-2FDA9B8691E1}" type="datetimeFigureOut">
              <a:rPr lang="en-US" smtClean="0"/>
              <a:t>2/24/2022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868969-784C-43BB-AAD3-AAA9153254A4}" type="slidenum">
              <a:rPr lang="en-US" smtClean="0"/>
              <a:t>‹#›</a:t>
            </a:fld>
            <a:endParaRPr lang="en-US"/>
          </a:p>
        </p:txBody>
      </p:sp>
    </p:spTree>
    <p:extLst>
      <p:ext uri="{BB962C8B-B14F-4D97-AF65-F5344CB8AC3E}">
        <p14:creationId xmlns:p14="http://schemas.microsoft.com/office/powerpoint/2010/main" val="12344998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endParaRPr lang="en-US"/>
          </a:p>
        </p:txBody>
      </p:sp>
      <p:sp>
        <p:nvSpPr>
          <p:cNvPr id="5" name="Slide Number Placeholder 3"/>
          <p:cNvSpPr>
            <a:spLocks noGrp="1"/>
          </p:cNvSpPr>
          <p:nvPr>
            <p:ph type="sldNum" sz="quarter" idx="12"/>
          </p:nvPr>
        </p:nvSpPr>
        <p:spPr>
          <a:xfrm>
            <a:off x="6553200" y="6245225"/>
            <a:ext cx="2133600" cy="476250"/>
          </a:xfrm>
          <a:ln/>
        </p:spPr>
        <p:txBody>
          <a:bodyPr/>
          <a:lstStyle>
            <a:lvl1pPr>
              <a:defRPr/>
            </a:lvl1pPr>
          </a:lstStyle>
          <a:p>
            <a:fld id="{46868969-784C-43BB-AAD3-AAA9153254A4}" type="slidenum">
              <a:rPr lang="en-US" smtClean="0"/>
              <a:t>‹#›</a:t>
            </a:fld>
            <a:endParaRPr lang="en-US"/>
          </a:p>
        </p:txBody>
      </p:sp>
    </p:spTree>
    <p:extLst>
      <p:ext uri="{BB962C8B-B14F-4D97-AF65-F5344CB8AC3E}">
        <p14:creationId xmlns:p14="http://schemas.microsoft.com/office/powerpoint/2010/main" val="410505419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DA70CB6-2AB5-4038-B4D1-2FDA9B8691E1}" type="datetimeFigureOut">
              <a:rPr lang="en-US" smtClean="0"/>
              <a:t>2/24/2022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46868969-784C-43BB-AAD3-AAA9153254A4}" type="slidenum">
              <a:rPr lang="en-US" smtClean="0"/>
              <a:t>‹#›</a:t>
            </a:fld>
            <a:endParaRPr lang="en-US"/>
          </a:p>
        </p:txBody>
      </p:sp>
    </p:spTree>
    <p:extLst>
      <p:ext uri="{BB962C8B-B14F-4D97-AF65-F5344CB8AC3E}">
        <p14:creationId xmlns:p14="http://schemas.microsoft.com/office/powerpoint/2010/main" val="253992924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6DA70CB6-2AB5-4038-B4D1-2FDA9B8691E1}" type="datetimeFigureOut">
              <a:rPr lang="en-US" smtClean="0"/>
              <a:t>2/24/2022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46868969-784C-43BB-AAD3-AAA9153254A4}" type="slidenum">
              <a:rPr lang="en-US" smtClean="0"/>
              <a:t>‹#›</a:t>
            </a:fld>
            <a:endParaRPr lang="en-US"/>
          </a:p>
        </p:txBody>
      </p:sp>
      <p:sp>
        <p:nvSpPr>
          <p:cNvPr id="4" name="Content Placeholder 3"/>
          <p:cNvSpPr>
            <a:spLocks noGrp="1"/>
          </p:cNvSpPr>
          <p:nvPr>
            <p:ph sz="quarter" idx="13"/>
          </p:nvPr>
        </p:nvSpPr>
        <p:spPr>
          <a:xfrm>
            <a:off x="457200"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4062429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6DA70CB6-2AB5-4038-B4D1-2FDA9B8691E1}" type="datetimeFigureOut">
              <a:rPr lang="en-US" smtClean="0"/>
              <a:t>2/24/2022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46868969-784C-43BB-AAD3-AAA9153254A4}" type="slidenum">
              <a:rPr lang="en-US" smtClean="0"/>
              <a:t>‹#›</a:t>
            </a:fld>
            <a:endParaRPr lang="en-US"/>
          </a:p>
        </p:txBody>
      </p:sp>
      <p:sp>
        <p:nvSpPr>
          <p:cNvPr id="9" name="Content Placeholder 3"/>
          <p:cNvSpPr>
            <a:spLocks noGrp="1"/>
          </p:cNvSpPr>
          <p:nvPr>
            <p:ph sz="quarter" idx="13"/>
          </p:nvPr>
        </p:nvSpPr>
        <p:spPr>
          <a:xfrm>
            <a:off x="457200"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568834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6DA70CB6-2AB5-4038-B4D1-2FDA9B8691E1}" type="datetimeFigureOut">
              <a:rPr lang="en-US" smtClean="0"/>
              <a:t>2/24/2022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46868969-784C-43BB-AAD3-AAA9153254A4}" type="slidenum">
              <a:rPr lang="en-US" smtClean="0"/>
              <a:t>‹#›</a:t>
            </a:fld>
            <a:endParaRPr lang="en-US"/>
          </a:p>
        </p:txBody>
      </p:sp>
      <p:sp>
        <p:nvSpPr>
          <p:cNvPr id="9" name="Content Placeholder 3"/>
          <p:cNvSpPr>
            <a:spLocks noGrp="1"/>
          </p:cNvSpPr>
          <p:nvPr>
            <p:ph sz="quarter" idx="13"/>
          </p:nvPr>
        </p:nvSpPr>
        <p:spPr>
          <a:xfrm>
            <a:off x="457200" y="1153078"/>
            <a:ext cx="8229600" cy="22759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23285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010847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One Column TopBottom Top Sm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6DA70CB6-2AB5-4038-B4D1-2FDA9B8691E1}" type="datetimeFigureOut">
              <a:rPr lang="en-US" smtClean="0"/>
              <a:t>2/24/2022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46868969-784C-43BB-AAD3-AAA9153254A4}" type="slidenum">
              <a:rPr lang="en-US" smtClean="0"/>
              <a:t>‹#›</a:t>
            </a:fld>
            <a:endParaRPr lang="en-US"/>
          </a:p>
        </p:txBody>
      </p:sp>
      <p:sp>
        <p:nvSpPr>
          <p:cNvPr id="9" name="Content Placeholder 3"/>
          <p:cNvSpPr>
            <a:spLocks noGrp="1"/>
          </p:cNvSpPr>
          <p:nvPr>
            <p:ph sz="quarter" idx="13"/>
          </p:nvPr>
        </p:nvSpPr>
        <p:spPr>
          <a:xfrm>
            <a:off x="457200" y="1153078"/>
            <a:ext cx="8229600" cy="88275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2057400"/>
            <a:ext cx="8229600" cy="36475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84423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6DA70CB6-2AB5-4038-B4D1-2FDA9B8691E1}" type="datetimeFigureOut">
              <a:rPr lang="en-US" smtClean="0"/>
              <a:t>2/24/2022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46868969-784C-43BB-AAD3-AAA9153254A4}" type="slidenum">
              <a:rPr lang="en-US" smtClean="0"/>
              <a:t>‹#›</a:t>
            </a:fld>
            <a:endParaRPr lang="en-US"/>
          </a:p>
        </p:txBody>
      </p:sp>
      <p:sp>
        <p:nvSpPr>
          <p:cNvPr id="4" name="Content Placeholder 3"/>
          <p:cNvSpPr>
            <a:spLocks noGrp="1"/>
          </p:cNvSpPr>
          <p:nvPr>
            <p:ph sz="quarter" idx="13"/>
          </p:nvPr>
        </p:nvSpPr>
        <p:spPr>
          <a:xfrm>
            <a:off x="457201" y="1153077"/>
            <a:ext cx="13716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1905001" y="1153077"/>
            <a:ext cx="6781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844608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6DA70CB6-2AB5-4038-B4D1-2FDA9B8691E1}" type="datetimeFigureOut">
              <a:rPr lang="en-US" smtClean="0"/>
              <a:t>2/24/2022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46868969-784C-43BB-AAD3-AAA9153254A4}" type="slidenum">
              <a:rPr lang="en-US" smtClean="0"/>
              <a:t>‹#›</a:t>
            </a:fld>
            <a:endParaRPr lang="en-US"/>
          </a:p>
        </p:txBody>
      </p:sp>
      <p:sp>
        <p:nvSpPr>
          <p:cNvPr id="4" name="Content Placeholder 3"/>
          <p:cNvSpPr>
            <a:spLocks noGrp="1"/>
          </p:cNvSpPr>
          <p:nvPr>
            <p:ph sz="quarter" idx="13"/>
          </p:nvPr>
        </p:nvSpPr>
        <p:spPr>
          <a:xfrm>
            <a:off x="457201" y="1153078"/>
            <a:ext cx="5943598" cy="455184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6400799" y="1153077"/>
            <a:ext cx="2286001" cy="45518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509067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7"/>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fld id="{6DA70CB6-2AB5-4038-B4D1-2FDA9B8691E1}" type="datetimeFigureOut">
              <a:rPr lang="en-US" smtClean="0"/>
              <a:t>2/24/2022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b="0" i="0" baseline="0" smtClean="0">
                <a:solidFill>
                  <a:srgbClr val="F4F8FE"/>
                </a:solidFill>
                <a:latin typeface="+mn-lt"/>
                <a:cs typeface="+mn-cs"/>
              </a:defRPr>
            </a:lvl1pPr>
          </a:lstStyle>
          <a:p>
            <a:fld id="{46868969-784C-43BB-AAD3-AAA9153254A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ransition>
    <p:wipe dir="r"/>
  </p:transition>
  <p:txStyles>
    <p:titleStyle>
      <a:lvl1pPr algn="l" rtl="0" eaLnBrk="1" fontAlgn="base" hangingPunct="1">
        <a:spcBef>
          <a:spcPct val="0"/>
        </a:spcBef>
        <a:spcAft>
          <a:spcPct val="0"/>
        </a:spcAft>
        <a:defRPr sz="3800" b="1">
          <a:solidFill>
            <a:srgbClr val="000066"/>
          </a:solidFill>
          <a:latin typeface="+mj-lt"/>
          <a:ea typeface="+mj-ea"/>
          <a:cs typeface="+mj-cs"/>
        </a:defRPr>
      </a:lvl1pPr>
      <a:lvl2pPr algn="l" rtl="0" eaLnBrk="1" fontAlgn="base" hangingPunct="1">
        <a:spcBef>
          <a:spcPct val="0"/>
        </a:spcBef>
        <a:spcAft>
          <a:spcPct val="0"/>
        </a:spcAft>
        <a:defRPr sz="3800" b="1">
          <a:solidFill>
            <a:srgbClr val="000066"/>
          </a:solidFill>
          <a:latin typeface="Times New Roman" pitchFamily="18" charset="0"/>
          <a:cs typeface="Arial" charset="0"/>
        </a:defRPr>
      </a:lvl2pPr>
      <a:lvl3pPr algn="l" rtl="0" eaLnBrk="1" fontAlgn="base" hangingPunct="1">
        <a:spcBef>
          <a:spcPct val="0"/>
        </a:spcBef>
        <a:spcAft>
          <a:spcPct val="0"/>
        </a:spcAft>
        <a:defRPr sz="3800" b="1">
          <a:solidFill>
            <a:srgbClr val="000066"/>
          </a:solidFill>
          <a:latin typeface="Times New Roman" pitchFamily="18" charset="0"/>
          <a:cs typeface="Arial" charset="0"/>
        </a:defRPr>
      </a:lvl3pPr>
      <a:lvl4pPr algn="l" rtl="0" eaLnBrk="1" fontAlgn="base" hangingPunct="1">
        <a:spcBef>
          <a:spcPct val="0"/>
        </a:spcBef>
        <a:spcAft>
          <a:spcPct val="0"/>
        </a:spcAft>
        <a:defRPr sz="3800" b="1">
          <a:solidFill>
            <a:srgbClr val="000066"/>
          </a:solidFill>
          <a:latin typeface="Times New Roman" pitchFamily="18" charset="0"/>
          <a:cs typeface="Arial" charset="0"/>
        </a:defRPr>
      </a:lvl4pPr>
      <a:lvl5pPr algn="l" rtl="0" eaLnBrk="1" fontAlgn="base" hangingPunct="1">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marL="0" indent="0" algn="l" rtl="0" eaLnBrk="1" fontAlgn="base" hangingPunct="1">
        <a:spcBef>
          <a:spcPct val="20000"/>
        </a:spcBef>
        <a:spcAft>
          <a:spcPct val="0"/>
        </a:spcAft>
        <a:buNone/>
        <a:tabLst>
          <a:tab pos="401638" algn="l"/>
        </a:tabLst>
        <a:defRPr sz="2800" b="0" baseline="0">
          <a:solidFill>
            <a:srgbClr val="000066"/>
          </a:solidFill>
          <a:latin typeface="+mn-lt"/>
          <a:ea typeface="+mn-ea"/>
          <a:cs typeface="+mn-cs"/>
        </a:defRPr>
      </a:lvl1pPr>
      <a:lvl2pPr marL="457200" indent="-342900" algn="l" rtl="0" eaLnBrk="1" fontAlgn="base" hangingPunct="1">
        <a:spcBef>
          <a:spcPct val="20000"/>
        </a:spcBef>
        <a:spcAft>
          <a:spcPct val="0"/>
        </a:spcAft>
        <a:buFont typeface="Arial" panose="020B0604020202020204" pitchFamily="34" charset="0"/>
        <a:buChar char="•"/>
        <a:tabLst>
          <a:tab pos="401638" algn="l"/>
        </a:tabLst>
        <a:defRPr sz="2800" b="0" baseline="0">
          <a:solidFill>
            <a:srgbClr val="000066"/>
          </a:solidFill>
          <a:latin typeface="+mn-lt"/>
          <a:cs typeface="+mn-cs"/>
        </a:defRPr>
      </a:lvl2pPr>
      <a:lvl3pPr marL="9144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3pPr>
      <a:lvl4pPr marL="13716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4pPr>
      <a:lvl5pPr marL="21748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http://www.fema.gov/national-planning-framework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ema.gov/lifelines"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Lesson Overview</a:t>
            </a:r>
          </a:p>
        </p:txBody>
      </p:sp>
      <p:sp>
        <p:nvSpPr>
          <p:cNvPr id="3" name="Content Placeholder 2">
            <a:extLst>
              <a:ext uri="{FF2B5EF4-FFF2-40B4-BE49-F238E27FC236}">
                <a16:creationId xmlns:a16="http://schemas.microsoft.com/office/drawing/2014/main" id="{C609FE03-D277-4FF8-9704-A4CA883851E2}"/>
              </a:ext>
            </a:extLst>
          </p:cNvPr>
          <p:cNvSpPr>
            <a:spLocks noGrp="1"/>
          </p:cNvSpPr>
          <p:nvPr>
            <p:ph sz="quarter" idx="13"/>
          </p:nvPr>
        </p:nvSpPr>
        <p:spPr/>
        <p:txBody>
          <a:bodyPr>
            <a:normAutofit fontScale="70000" lnSpcReduction="20000"/>
          </a:bodyPr>
          <a:lstStyle/>
          <a:p>
            <a:pPr fontAlgn="auto">
              <a:spcBef>
                <a:spcPct val="100000"/>
              </a:spcBef>
              <a:spcAft>
                <a:spcPts val="0"/>
              </a:spcAft>
              <a:buSzPct val="99000"/>
              <a:tabLst/>
            </a:pPr>
            <a:r>
              <a:rPr lang="en-US" kern="1200" dirty="0">
                <a:sym typeface="Arial"/>
              </a:rPr>
              <a:t>The National Response Framework is intended to strengthen, organize, and coordinate response actions across the entire response community as a means of delivering the core response capabilities in order to stabilize the community lifelines. This lesson describes community lifelines and the core capabilities for response. </a:t>
            </a:r>
          </a:p>
          <a:p>
            <a:pPr fontAlgn="auto">
              <a:spcBef>
                <a:spcPct val="100000"/>
              </a:spcBef>
              <a:spcAft>
                <a:spcPts val="0"/>
              </a:spcAft>
              <a:buSzPct val="99000"/>
              <a:tabLst/>
            </a:pPr>
            <a:r>
              <a:rPr lang="en-US" kern="1200" dirty="0">
                <a:sym typeface="Arial"/>
              </a:rPr>
              <a:t>At the end of this lesson, you will be able to identify core capabilities for response and how they are used to stabilize community lifelines. </a:t>
            </a:r>
            <a:endParaRPr lang="en-US" dirty="0"/>
          </a:p>
        </p:txBody>
      </p:sp>
      <p:pic>
        <p:nvPicPr>
          <p:cNvPr id="8" name="Content Placeholder 7" descr="Lesson List - National Response Framework Overview (complete); Roles and Responsibilities (complete); Core Capabilities (current); Coordinating Structures and Operational Planning">
            <a:extLst>
              <a:ext uri="{FF2B5EF4-FFF2-40B4-BE49-F238E27FC236}">
                <a16:creationId xmlns:a16="http://schemas.microsoft.com/office/drawing/2014/main" id="{394B0A09-EF6C-467D-A25E-05A39297BD50}"/>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3707652" y="3471863"/>
            <a:ext cx="1728695" cy="2233612"/>
          </a:xfrm>
          <a:prstGeom prst="rect">
            <a:avLst/>
          </a:prstGeom>
        </p:spPr>
      </p:pic>
      <p:sp>
        <p:nvSpPr>
          <p:cNvPr id="9" name="Slide Number Placeholder 8">
            <a:extLst>
              <a:ext uri="{FF2B5EF4-FFF2-40B4-BE49-F238E27FC236}">
                <a16:creationId xmlns:a16="http://schemas.microsoft.com/office/drawing/2014/main" id="{0036DB48-925F-4D39-8304-9D3E5F1DDC96}"/>
              </a:ext>
            </a:extLst>
          </p:cNvPr>
          <p:cNvSpPr>
            <a:spLocks noGrp="1"/>
          </p:cNvSpPr>
          <p:nvPr>
            <p:ph type="sldNum" sz="quarter" idx="12"/>
          </p:nvPr>
        </p:nvSpPr>
        <p:spPr/>
        <p:txBody>
          <a:bodyPr/>
          <a:lstStyle/>
          <a:p>
            <a:pPr>
              <a:spcBef>
                <a:spcPts val="100"/>
              </a:spcBef>
              <a:buSzPct val="99000"/>
            </a:pPr>
            <a:fld id="{46868969-784C-43BB-AAD3-AAA9153254A4}" type="slidenum">
              <a:rPr lang="en-US" smtClean="0"/>
              <a:pPr>
                <a:spcBef>
                  <a:spcPts val="100"/>
                </a:spcBef>
                <a:buSzPct val="99000"/>
              </a:pPr>
              <a:t>1</a:t>
            </a:fld>
            <a:endParaRPr lang="en-US"/>
          </a:p>
        </p:txBody>
      </p:sp>
    </p:spTree>
    <p:extLst>
      <p:ext uri="{BB962C8B-B14F-4D97-AF65-F5344CB8AC3E}">
        <p14:creationId xmlns:p14="http://schemas.microsoft.com/office/powerpoint/2010/main" val="1746562299"/>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Integration: Response Core Capabilities and Mission Areas</a:t>
            </a:r>
          </a:p>
        </p:txBody>
      </p:sp>
      <p:sp>
        <p:nvSpPr>
          <p:cNvPr id="3" name="Content Placeholder 2">
            <a:extLst>
              <a:ext uri="{FF2B5EF4-FFF2-40B4-BE49-F238E27FC236}">
                <a16:creationId xmlns:a16="http://schemas.microsoft.com/office/drawing/2014/main" id="{F7CDBE59-C811-47F7-87EB-85C420FF7391}"/>
              </a:ext>
            </a:extLst>
          </p:cNvPr>
          <p:cNvSpPr>
            <a:spLocks noGrp="1"/>
          </p:cNvSpPr>
          <p:nvPr>
            <p:ph idx="1"/>
          </p:nvPr>
        </p:nvSpPr>
        <p:spPr/>
        <p:txBody>
          <a:bodyPr>
            <a:normAutofit fontScale="47500" lnSpcReduction="20000"/>
          </a:bodyPr>
          <a:lstStyle/>
          <a:p>
            <a:pPr fontAlgn="auto">
              <a:spcBef>
                <a:spcPct val="100000"/>
              </a:spcBef>
              <a:buSzPct val="99000"/>
              <a:tabLst/>
            </a:pPr>
            <a:r>
              <a:rPr lang="en-US" kern="1200" dirty="0">
                <a:sym typeface="Arial"/>
              </a:rPr>
              <a:t>The core capabilities depend on each other to succeed. Let's review some examples to explain how: </a:t>
            </a:r>
          </a:p>
          <a:p>
            <a:pPr marL="254000" lvl="1" indent="-254000" fontAlgn="auto">
              <a:spcBef>
                <a:spcPct val="100000"/>
              </a:spcBef>
              <a:buSzPct val="99000"/>
              <a:buFont typeface="Arial"/>
              <a:buChar char="•"/>
              <a:tabLst/>
            </a:pPr>
            <a:r>
              <a:rPr lang="en-US" kern="1200" dirty="0">
                <a:ea typeface="+mn-ea"/>
                <a:sym typeface="Arial"/>
              </a:rPr>
              <a:t>Organizations involved in providing Mass-Care Services often rely on resources and functions from organizations that provide Critical Transportation or Logistics and Supply Chain Management for commodities distribution. </a:t>
            </a:r>
          </a:p>
          <a:p>
            <a:pPr marL="254000" lvl="1" indent="-254000" fontAlgn="auto">
              <a:spcBef>
                <a:spcPct val="100000"/>
              </a:spcBef>
              <a:buSzPct val="99000"/>
              <a:buFont typeface="Arial"/>
              <a:buChar char="•"/>
              <a:tabLst/>
            </a:pPr>
            <a:r>
              <a:rPr lang="en-US" kern="1200" dirty="0">
                <a:ea typeface="+mn-ea"/>
                <a:sym typeface="Arial"/>
              </a:rPr>
              <a:t>Public Information and Warning provides for messaging, translators, and interpreters, as well as Operational Communications for reporting and communication that allows shelters to stay in touch with operations centers. </a:t>
            </a:r>
          </a:p>
          <a:p>
            <a:pPr fontAlgn="auto">
              <a:spcBef>
                <a:spcPct val="100000"/>
              </a:spcBef>
              <a:buSzPct val="99000"/>
              <a:tabLst/>
            </a:pPr>
            <a:r>
              <a:rPr lang="en-US" kern="1200" dirty="0">
                <a:sym typeface="Arial"/>
              </a:rPr>
              <a:t>Also, there are points where the response mission area crosses with other mission areas including:</a:t>
            </a:r>
          </a:p>
          <a:p>
            <a:pPr marL="254000" lvl="1" indent="-254000" fontAlgn="auto">
              <a:spcBef>
                <a:spcPct val="100000"/>
              </a:spcBef>
              <a:buSzPct val="99000"/>
              <a:buFont typeface="Arial"/>
              <a:buChar char="•"/>
              <a:tabLst/>
            </a:pPr>
            <a:r>
              <a:rPr lang="en-US" kern="1200" dirty="0">
                <a:ea typeface="+mn-ea"/>
                <a:sym typeface="Arial"/>
              </a:rPr>
              <a:t>Prevention</a:t>
            </a:r>
          </a:p>
          <a:p>
            <a:pPr marL="254000" lvl="1" indent="-254000" fontAlgn="auto">
              <a:spcBef>
                <a:spcPct val="100000"/>
              </a:spcBef>
              <a:buSzPct val="99000"/>
              <a:buFont typeface="Arial"/>
              <a:buChar char="•"/>
              <a:tabLst/>
            </a:pPr>
            <a:r>
              <a:rPr lang="en-US" kern="1200" dirty="0">
                <a:ea typeface="+mn-ea"/>
                <a:sym typeface="Arial"/>
              </a:rPr>
              <a:t>Protection</a:t>
            </a:r>
          </a:p>
          <a:p>
            <a:pPr marL="254000" lvl="1" indent="-254000" fontAlgn="auto">
              <a:spcBef>
                <a:spcPct val="100000"/>
              </a:spcBef>
              <a:buSzPct val="99000"/>
              <a:buFont typeface="Arial"/>
              <a:buChar char="•"/>
              <a:tabLst/>
            </a:pPr>
            <a:r>
              <a:rPr lang="en-US" kern="1200" dirty="0">
                <a:ea typeface="+mn-ea"/>
                <a:sym typeface="Arial"/>
              </a:rPr>
              <a:t>Mitigation</a:t>
            </a:r>
          </a:p>
          <a:p>
            <a:pPr marL="254000" lvl="1" indent="-254000" fontAlgn="auto">
              <a:spcBef>
                <a:spcPct val="100000"/>
              </a:spcBef>
              <a:buSzPct val="99000"/>
              <a:buFont typeface="Arial"/>
              <a:buChar char="•"/>
              <a:tabLst/>
            </a:pPr>
            <a:r>
              <a:rPr lang="en-US" kern="1200" dirty="0">
                <a:ea typeface="+mn-ea"/>
                <a:sym typeface="Arial"/>
              </a:rPr>
              <a:t>Recovery</a:t>
            </a:r>
          </a:p>
          <a:p>
            <a:pPr>
              <a:spcBef>
                <a:spcPct val="100000"/>
              </a:spcBef>
              <a:buSzPct val="99000"/>
            </a:pPr>
            <a:r>
              <a:rPr lang="en-US" kern="1200" dirty="0">
                <a:sym typeface="Arial"/>
              </a:rPr>
              <a:t>To learn more, read about the National Planning Frameworks at </a:t>
            </a:r>
            <a:r>
              <a:rPr lang="en-US" kern="1200" dirty="0">
                <a:sym typeface="Arial"/>
                <a:hlinkClick r:id="rId2">
                  <a:extLst>
                    <a:ext uri="{A12FA001-AC4F-418D-AE19-62706E023703}">
                      <ahyp:hlinkClr xmlns:ahyp="http://schemas.microsoft.com/office/drawing/2018/hyperlinkcolor" val="tx"/>
                    </a:ext>
                  </a:extLst>
                </a:hlinkClick>
              </a:rPr>
              <a:t>www.fema.gov/national-planning-frameworks</a:t>
            </a:r>
            <a:r>
              <a:rPr lang="en-US" kern="1200" dirty="0">
                <a:sym typeface="Arial"/>
              </a:rPr>
              <a:t>.</a:t>
            </a:r>
            <a:endParaRPr lang="en-US" dirty="0"/>
          </a:p>
        </p:txBody>
      </p:sp>
      <p:sp>
        <p:nvSpPr>
          <p:cNvPr id="6" name="Slide Number Placeholder 5">
            <a:extLst>
              <a:ext uri="{FF2B5EF4-FFF2-40B4-BE49-F238E27FC236}">
                <a16:creationId xmlns:a16="http://schemas.microsoft.com/office/drawing/2014/main" id="{99350D9B-6118-4300-94AC-080AB67679EB}"/>
              </a:ext>
            </a:extLst>
          </p:cNvPr>
          <p:cNvSpPr>
            <a:spLocks noGrp="1"/>
          </p:cNvSpPr>
          <p:nvPr>
            <p:ph type="sldNum" sz="quarter" idx="12"/>
          </p:nvPr>
        </p:nvSpPr>
        <p:spPr/>
        <p:txBody>
          <a:bodyPr/>
          <a:lstStyle/>
          <a:p>
            <a:pPr>
              <a:spcBef>
                <a:spcPts val="100"/>
              </a:spcBef>
              <a:buSzPct val="99000"/>
            </a:pPr>
            <a:fld id="{46868969-784C-43BB-AAD3-AAA9153254A4}" type="slidenum">
              <a:rPr lang="en-US" smtClean="0"/>
              <a:pPr>
                <a:spcBef>
                  <a:spcPts val="100"/>
                </a:spcBef>
                <a:buSzPct val="99000"/>
              </a:pPr>
              <a:t>10</a:t>
            </a:fld>
            <a:endParaRPr lang="en-US"/>
          </a:p>
        </p:txBody>
      </p:sp>
    </p:spTree>
    <p:extLst>
      <p:ext uri="{BB962C8B-B14F-4D97-AF65-F5344CB8AC3E}">
        <p14:creationId xmlns:p14="http://schemas.microsoft.com/office/powerpoint/2010/main" val="762957535"/>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Relationship to the Core Capabilities</a:t>
            </a:r>
          </a:p>
        </p:txBody>
      </p:sp>
      <p:sp>
        <p:nvSpPr>
          <p:cNvPr id="3" name="Content Placeholder 2">
            <a:extLst>
              <a:ext uri="{FF2B5EF4-FFF2-40B4-BE49-F238E27FC236}">
                <a16:creationId xmlns:a16="http://schemas.microsoft.com/office/drawing/2014/main" id="{CEE2FC83-783B-4604-BBE6-4EAAE1CF6EED}"/>
              </a:ext>
            </a:extLst>
          </p:cNvPr>
          <p:cNvSpPr>
            <a:spLocks noGrp="1"/>
          </p:cNvSpPr>
          <p:nvPr>
            <p:ph sz="quarter" idx="13"/>
          </p:nvPr>
        </p:nvSpPr>
        <p:spPr/>
        <p:txBody>
          <a:bodyPr>
            <a:normAutofit fontScale="40000" lnSpcReduction="20000"/>
          </a:bodyPr>
          <a:lstStyle/>
          <a:p>
            <a:pPr fontAlgn="auto">
              <a:spcBef>
                <a:spcPct val="100000"/>
              </a:spcBef>
              <a:buSzPct val="99000"/>
              <a:tabLst/>
            </a:pPr>
            <a:r>
              <a:rPr lang="en-US" kern="1200" dirty="0">
                <a:sym typeface="Arial"/>
              </a:rPr>
              <a:t>So, how do Core Capabilities relate to community lifelines?</a:t>
            </a:r>
          </a:p>
          <a:p>
            <a:pPr fontAlgn="auto">
              <a:spcBef>
                <a:spcPct val="100000"/>
              </a:spcBef>
              <a:buSzPct val="99000"/>
              <a:tabLst/>
            </a:pPr>
            <a:r>
              <a:rPr lang="en-US" kern="1200" dirty="0">
                <a:sym typeface="Arial"/>
              </a:rPr>
              <a:t>Think of it this way:</a:t>
            </a:r>
          </a:p>
          <a:p>
            <a:pPr algn="ctr" fontAlgn="auto">
              <a:spcBef>
                <a:spcPct val="100000"/>
              </a:spcBef>
              <a:buSzPct val="99000"/>
              <a:tabLst/>
            </a:pPr>
            <a:r>
              <a:rPr lang="en-US" b="1" kern="1200" dirty="0">
                <a:sym typeface="Arial"/>
              </a:rPr>
              <a:t>Lifelines = Ends (the results that Responders are trying to accomplish)</a:t>
            </a:r>
            <a:endParaRPr lang="en-US" kern="1200" dirty="0">
              <a:sym typeface="Arial"/>
            </a:endParaRPr>
          </a:p>
          <a:p>
            <a:pPr algn="ctr" fontAlgn="auto">
              <a:spcBef>
                <a:spcPct val="100000"/>
              </a:spcBef>
              <a:buSzPct val="99000"/>
              <a:tabLst/>
            </a:pPr>
            <a:r>
              <a:rPr lang="en-US" b="1" kern="1200" dirty="0">
                <a:sym typeface="Arial"/>
              </a:rPr>
              <a:t>Core Capabilities = Ways (methods that the Responders will use to achieve the ends) </a:t>
            </a:r>
            <a:endParaRPr lang="en-US" kern="1200" dirty="0">
              <a:sym typeface="Arial"/>
            </a:endParaRPr>
          </a:p>
          <a:p>
            <a:pPr fontAlgn="auto">
              <a:spcBef>
                <a:spcPct val="100000"/>
              </a:spcBef>
              <a:buSzPct val="99000"/>
              <a:tabLst/>
            </a:pPr>
            <a:r>
              <a:rPr lang="en-US" kern="1200" dirty="0">
                <a:sym typeface="Arial"/>
              </a:rPr>
              <a:t>To state it another way, Responders deliver the Response Core Capabilities in order to stabilize the community lifelines. Unit 4 will discuss Emergency Support Functions </a:t>
            </a:r>
            <a:r>
              <a:rPr lang="en-US" b="1" kern="1200" dirty="0">
                <a:sym typeface="Arial"/>
              </a:rPr>
              <a:t>(ESFs)</a:t>
            </a:r>
            <a:r>
              <a:rPr lang="en-US" kern="1200" dirty="0">
                <a:sym typeface="Arial"/>
              </a:rPr>
              <a:t> and other constructs as the </a:t>
            </a:r>
            <a:r>
              <a:rPr lang="en-US" b="1" kern="1200" dirty="0">
                <a:sym typeface="Arial"/>
              </a:rPr>
              <a:t>Means </a:t>
            </a:r>
            <a:r>
              <a:rPr lang="en-US" kern="1200" dirty="0">
                <a:sym typeface="Arial"/>
              </a:rPr>
              <a:t>(source of resources) to deliver the core capabilities.</a:t>
            </a:r>
          </a:p>
          <a:p>
            <a:pPr>
              <a:spcBef>
                <a:spcPct val="100000"/>
              </a:spcBef>
              <a:buSzPct val="99000"/>
            </a:pPr>
            <a:r>
              <a:rPr lang="en-US" kern="1200" dirty="0">
                <a:sym typeface="Arial"/>
              </a:rPr>
              <a:t> The chart below shows the relationship of each Lifeline, on the left, to the Core Capabilities, shown along the bottom.</a:t>
            </a:r>
            <a:endParaRPr lang="en-US" dirty="0"/>
          </a:p>
        </p:txBody>
      </p:sp>
      <p:pic>
        <p:nvPicPr>
          <p:cNvPr id="9" name="Content Placeholder 8" descr="Graphic representation of the Community Lifelines and how they correlate to the Core Capabilities. An accessible version of the information from this chart is available in the Student Manual and Instructor’s Guide.">
            <a:extLst>
              <a:ext uri="{FF2B5EF4-FFF2-40B4-BE49-F238E27FC236}">
                <a16:creationId xmlns:a16="http://schemas.microsoft.com/office/drawing/2014/main" id="{CDFBAAA3-F35C-4C4A-8E9C-87149DDD82FC}"/>
              </a:ext>
            </a:extLst>
          </p:cNvPr>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2602092" y="3471863"/>
            <a:ext cx="3939815" cy="2233612"/>
          </a:xfrm>
          <a:prstGeom prst="rect">
            <a:avLst/>
          </a:prstGeom>
        </p:spPr>
      </p:pic>
      <p:sp>
        <p:nvSpPr>
          <p:cNvPr id="10" name="Slide Number Placeholder 9">
            <a:extLst>
              <a:ext uri="{FF2B5EF4-FFF2-40B4-BE49-F238E27FC236}">
                <a16:creationId xmlns:a16="http://schemas.microsoft.com/office/drawing/2014/main" id="{2EC12B0F-2342-4D07-8022-F8B847CE0DA2}"/>
              </a:ext>
            </a:extLst>
          </p:cNvPr>
          <p:cNvSpPr>
            <a:spLocks noGrp="1"/>
          </p:cNvSpPr>
          <p:nvPr>
            <p:ph type="sldNum" sz="quarter" idx="12"/>
          </p:nvPr>
        </p:nvSpPr>
        <p:spPr/>
        <p:txBody>
          <a:bodyPr/>
          <a:lstStyle/>
          <a:p>
            <a:pPr>
              <a:spcBef>
                <a:spcPts val="100"/>
              </a:spcBef>
              <a:buSzPct val="99000"/>
            </a:pPr>
            <a:fld id="{46868969-784C-43BB-AAD3-AAA9153254A4}" type="slidenum">
              <a:rPr lang="en-US" smtClean="0"/>
              <a:pPr>
                <a:spcBef>
                  <a:spcPts val="100"/>
                </a:spcBef>
                <a:buSzPct val="99000"/>
              </a:pPr>
              <a:t>11</a:t>
            </a:fld>
            <a:endParaRPr lang="en-US"/>
          </a:p>
        </p:txBody>
      </p:sp>
    </p:spTree>
    <p:extLst>
      <p:ext uri="{BB962C8B-B14F-4D97-AF65-F5344CB8AC3E}">
        <p14:creationId xmlns:p14="http://schemas.microsoft.com/office/powerpoint/2010/main" val="897286144"/>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Knowledge Review 2</a:t>
            </a:r>
          </a:p>
        </p:txBody>
      </p:sp>
      <p:sp>
        <p:nvSpPr>
          <p:cNvPr id="3" name="Content Placeholder 2">
            <a:extLst>
              <a:ext uri="{FF2B5EF4-FFF2-40B4-BE49-F238E27FC236}">
                <a16:creationId xmlns:a16="http://schemas.microsoft.com/office/drawing/2014/main" id="{DC83378E-9985-4FD5-8F22-CB05D6B63CAB}"/>
              </a:ext>
            </a:extLst>
          </p:cNvPr>
          <p:cNvSpPr>
            <a:spLocks noGrp="1"/>
          </p:cNvSpPr>
          <p:nvPr>
            <p:ph idx="1"/>
          </p:nvPr>
        </p:nvSpPr>
        <p:spPr/>
        <p:txBody>
          <a:bodyPr/>
          <a:lstStyle/>
          <a:p>
            <a:pPr>
              <a:spcBef>
                <a:spcPct val="100000"/>
              </a:spcBef>
              <a:buSzPct val="99000"/>
            </a:pPr>
            <a:r>
              <a:rPr lang="en-US" kern="1200" dirty="0">
                <a:sym typeface="Arial"/>
              </a:rPr>
              <a:t>When is stabilizing community lifelines the primary effort?</a:t>
            </a:r>
            <a:endParaRPr lang="en-US" dirty="0"/>
          </a:p>
        </p:txBody>
      </p:sp>
      <p:sp>
        <p:nvSpPr>
          <p:cNvPr id="6" name="Slide Number Placeholder 5">
            <a:extLst>
              <a:ext uri="{FF2B5EF4-FFF2-40B4-BE49-F238E27FC236}">
                <a16:creationId xmlns:a16="http://schemas.microsoft.com/office/drawing/2014/main" id="{7703873D-4092-4781-A1DB-DF1DC5C6B651}"/>
              </a:ext>
            </a:extLst>
          </p:cNvPr>
          <p:cNvSpPr>
            <a:spLocks noGrp="1"/>
          </p:cNvSpPr>
          <p:nvPr>
            <p:ph type="sldNum" sz="quarter" idx="12"/>
          </p:nvPr>
        </p:nvSpPr>
        <p:spPr/>
        <p:txBody>
          <a:bodyPr/>
          <a:lstStyle/>
          <a:p>
            <a:pPr>
              <a:spcBef>
                <a:spcPts val="100"/>
              </a:spcBef>
              <a:buSzPct val="99000"/>
            </a:pPr>
            <a:fld id="{46868969-784C-43BB-AAD3-AAA9153254A4}" type="slidenum">
              <a:rPr lang="en-US" smtClean="0"/>
              <a:pPr>
                <a:spcBef>
                  <a:spcPts val="100"/>
                </a:spcBef>
                <a:buSzPct val="99000"/>
              </a:pPr>
              <a:t>12</a:t>
            </a:fld>
            <a:endParaRPr lang="en-US"/>
          </a:p>
        </p:txBody>
      </p:sp>
    </p:spTree>
    <p:extLst>
      <p:ext uri="{BB962C8B-B14F-4D97-AF65-F5344CB8AC3E}">
        <p14:creationId xmlns:p14="http://schemas.microsoft.com/office/powerpoint/2010/main" val="1173589865"/>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Knowledge Review 3</a:t>
            </a:r>
          </a:p>
        </p:txBody>
      </p:sp>
      <p:sp>
        <p:nvSpPr>
          <p:cNvPr id="3" name="Content Placeholder 2">
            <a:extLst>
              <a:ext uri="{FF2B5EF4-FFF2-40B4-BE49-F238E27FC236}">
                <a16:creationId xmlns:a16="http://schemas.microsoft.com/office/drawing/2014/main" id="{E380EE5C-5917-4B3F-B00A-2F2B6D4C21AE}"/>
              </a:ext>
            </a:extLst>
          </p:cNvPr>
          <p:cNvSpPr>
            <a:spLocks noGrp="1"/>
          </p:cNvSpPr>
          <p:nvPr>
            <p:ph idx="1"/>
          </p:nvPr>
        </p:nvSpPr>
        <p:spPr/>
        <p:txBody>
          <a:bodyPr/>
          <a:lstStyle/>
          <a:p>
            <a:pPr fontAlgn="auto">
              <a:spcBef>
                <a:spcPct val="100000"/>
              </a:spcBef>
              <a:spcAft>
                <a:spcPts val="0"/>
              </a:spcAft>
              <a:buSzPct val="99000"/>
              <a:tabLst/>
            </a:pPr>
            <a:r>
              <a:rPr lang="en-US" kern="1200" dirty="0">
                <a:sym typeface="Arial"/>
              </a:rPr>
              <a:t>Based on what we learned, let's discuss which Core Capability makes it possible to manage the life cycle of a potential crisis, determine capability requirements, and help stakeholders learn their roles? </a:t>
            </a:r>
          </a:p>
          <a:p>
            <a:pPr fontAlgn="auto">
              <a:spcBef>
                <a:spcPct val="100000"/>
              </a:spcBef>
              <a:spcAft>
                <a:spcPts val="0"/>
              </a:spcAft>
              <a:buSzPct val="99000"/>
              <a:tabLst/>
            </a:pPr>
            <a:r>
              <a:rPr lang="en-US" kern="1200" dirty="0">
                <a:sym typeface="Arial"/>
              </a:rPr>
              <a:t>Be prepared to discuss your answer.</a:t>
            </a:r>
            <a:endParaRPr lang="en-US" dirty="0"/>
          </a:p>
        </p:txBody>
      </p:sp>
      <p:sp>
        <p:nvSpPr>
          <p:cNvPr id="6" name="Slide Number Placeholder 5">
            <a:extLst>
              <a:ext uri="{FF2B5EF4-FFF2-40B4-BE49-F238E27FC236}">
                <a16:creationId xmlns:a16="http://schemas.microsoft.com/office/drawing/2014/main" id="{9EE3E8E3-F31E-4602-A21C-F182C5568816}"/>
              </a:ext>
            </a:extLst>
          </p:cNvPr>
          <p:cNvSpPr>
            <a:spLocks noGrp="1"/>
          </p:cNvSpPr>
          <p:nvPr>
            <p:ph type="sldNum" sz="quarter" idx="12"/>
          </p:nvPr>
        </p:nvSpPr>
        <p:spPr/>
        <p:txBody>
          <a:bodyPr/>
          <a:lstStyle/>
          <a:p>
            <a:pPr>
              <a:spcBef>
                <a:spcPts val="100"/>
              </a:spcBef>
              <a:buSzPct val="99000"/>
            </a:pPr>
            <a:fld id="{46868969-784C-43BB-AAD3-AAA9153254A4}" type="slidenum">
              <a:rPr lang="en-US" smtClean="0"/>
              <a:pPr>
                <a:spcBef>
                  <a:spcPts val="100"/>
                </a:spcBef>
                <a:buSzPct val="99000"/>
              </a:pPr>
              <a:t>13</a:t>
            </a:fld>
            <a:endParaRPr lang="en-US"/>
          </a:p>
        </p:txBody>
      </p:sp>
    </p:spTree>
    <p:extLst>
      <p:ext uri="{BB962C8B-B14F-4D97-AF65-F5344CB8AC3E}">
        <p14:creationId xmlns:p14="http://schemas.microsoft.com/office/powerpoint/2010/main" val="2851789932"/>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Lesson 3 Summary</a:t>
            </a:r>
          </a:p>
        </p:txBody>
      </p:sp>
      <p:sp>
        <p:nvSpPr>
          <p:cNvPr id="3" name="Content Placeholder 2">
            <a:extLst>
              <a:ext uri="{FF2B5EF4-FFF2-40B4-BE49-F238E27FC236}">
                <a16:creationId xmlns:a16="http://schemas.microsoft.com/office/drawing/2014/main" id="{B8650AF3-851F-42AC-9080-7BB72E0AB89B}"/>
              </a:ext>
            </a:extLst>
          </p:cNvPr>
          <p:cNvSpPr>
            <a:spLocks noGrp="1"/>
          </p:cNvSpPr>
          <p:nvPr>
            <p:ph sz="quarter" idx="13"/>
          </p:nvPr>
        </p:nvSpPr>
        <p:spPr/>
        <p:txBody>
          <a:bodyPr>
            <a:normAutofit fontScale="85000" lnSpcReduction="20000"/>
          </a:bodyPr>
          <a:lstStyle/>
          <a:p>
            <a:pPr fontAlgn="auto">
              <a:spcBef>
                <a:spcPct val="100000"/>
              </a:spcBef>
              <a:spcAft>
                <a:spcPts val="0"/>
              </a:spcAft>
              <a:buSzPct val="99000"/>
              <a:tabLst/>
            </a:pPr>
            <a:r>
              <a:rPr lang="en-US" kern="1200" dirty="0">
                <a:sym typeface="Arial"/>
              </a:rPr>
              <a:t>In this lesson, you’ve learned about how the National Response Framework strengthens, organizes, and coordinates response actions across the entire response community as a means of delivering the core response capabilities to stabilize community lifelines. </a:t>
            </a:r>
          </a:p>
          <a:p>
            <a:pPr fontAlgn="auto">
              <a:spcBef>
                <a:spcPct val="100000"/>
              </a:spcBef>
              <a:spcAft>
                <a:spcPts val="0"/>
              </a:spcAft>
              <a:buSzPct val="99000"/>
              <a:tabLst/>
            </a:pPr>
            <a:r>
              <a:rPr lang="en-US" kern="1200" dirty="0">
                <a:sym typeface="Arial"/>
              </a:rPr>
              <a:t>The next lesson presents coordinating structures used in nationwide response. </a:t>
            </a:r>
            <a:endParaRPr lang="en-US" dirty="0"/>
          </a:p>
        </p:txBody>
      </p:sp>
      <p:pic>
        <p:nvPicPr>
          <p:cNvPr id="8" name="Content Placeholder 7" descr="Lesson List - National Response Framework Overview (complete); Roles and Responsibilities (complete); Core Capabilities (complete); Coordinating Structures and Operational Planning">
            <a:extLst>
              <a:ext uri="{FF2B5EF4-FFF2-40B4-BE49-F238E27FC236}">
                <a16:creationId xmlns:a16="http://schemas.microsoft.com/office/drawing/2014/main" id="{5802F320-7B4C-43D5-8E56-534A8F805059}"/>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346700" y="1776412"/>
            <a:ext cx="2565400" cy="3314700"/>
          </a:xfrm>
          <a:prstGeom prst="rect">
            <a:avLst/>
          </a:prstGeom>
        </p:spPr>
      </p:pic>
      <p:sp>
        <p:nvSpPr>
          <p:cNvPr id="9" name="Slide Number Placeholder 8">
            <a:extLst>
              <a:ext uri="{FF2B5EF4-FFF2-40B4-BE49-F238E27FC236}">
                <a16:creationId xmlns:a16="http://schemas.microsoft.com/office/drawing/2014/main" id="{2692351D-6CF7-4F2C-BE44-E098A7A0AC01}"/>
              </a:ext>
            </a:extLst>
          </p:cNvPr>
          <p:cNvSpPr>
            <a:spLocks noGrp="1"/>
          </p:cNvSpPr>
          <p:nvPr>
            <p:ph type="sldNum" sz="quarter" idx="12"/>
          </p:nvPr>
        </p:nvSpPr>
        <p:spPr/>
        <p:txBody>
          <a:bodyPr/>
          <a:lstStyle/>
          <a:p>
            <a:pPr>
              <a:spcBef>
                <a:spcPts val="100"/>
              </a:spcBef>
              <a:buSzPct val="99000"/>
            </a:pPr>
            <a:fld id="{46868969-784C-43BB-AAD3-AAA9153254A4}" type="slidenum">
              <a:rPr lang="en-US" smtClean="0"/>
              <a:pPr>
                <a:spcBef>
                  <a:spcPts val="100"/>
                </a:spcBef>
                <a:buSzPct val="99000"/>
              </a:pPr>
              <a:t>14</a:t>
            </a:fld>
            <a:endParaRPr lang="en-US"/>
          </a:p>
        </p:txBody>
      </p:sp>
    </p:spTree>
    <p:extLst>
      <p:ext uri="{BB962C8B-B14F-4D97-AF65-F5344CB8AC3E}">
        <p14:creationId xmlns:p14="http://schemas.microsoft.com/office/powerpoint/2010/main" val="419947931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Community Lifelines</a:t>
            </a:r>
          </a:p>
        </p:txBody>
      </p:sp>
      <p:sp>
        <p:nvSpPr>
          <p:cNvPr id="3" name="Content Placeholder 2">
            <a:extLst>
              <a:ext uri="{FF2B5EF4-FFF2-40B4-BE49-F238E27FC236}">
                <a16:creationId xmlns:a16="http://schemas.microsoft.com/office/drawing/2014/main" id="{BBBD4DFD-81FF-4DFA-82AB-4D404EDB65B8}"/>
              </a:ext>
            </a:extLst>
          </p:cNvPr>
          <p:cNvSpPr>
            <a:spLocks noGrp="1"/>
          </p:cNvSpPr>
          <p:nvPr>
            <p:ph sz="quarter" idx="13"/>
          </p:nvPr>
        </p:nvSpPr>
        <p:spPr/>
        <p:txBody>
          <a:bodyPr>
            <a:normAutofit fontScale="55000" lnSpcReduction="20000"/>
          </a:bodyPr>
          <a:lstStyle/>
          <a:p>
            <a:pPr fontAlgn="auto">
              <a:spcBef>
                <a:spcPct val="100000"/>
              </a:spcBef>
              <a:spcAft>
                <a:spcPts val="0"/>
              </a:spcAft>
              <a:buSzPct val="99000"/>
              <a:tabLst/>
            </a:pPr>
            <a:r>
              <a:rPr lang="en-US" kern="1200" dirty="0">
                <a:sym typeface="Arial"/>
              </a:rPr>
              <a:t>A community lifeline enables the continuous operation of critical government and business functions and is essential to human health and safety or economic security. </a:t>
            </a:r>
          </a:p>
          <a:p>
            <a:pPr fontAlgn="auto">
              <a:spcBef>
                <a:spcPct val="100000"/>
              </a:spcBef>
              <a:spcAft>
                <a:spcPts val="0"/>
              </a:spcAft>
              <a:buSzPct val="99000"/>
              <a:tabLst/>
            </a:pPr>
            <a:r>
              <a:rPr lang="en-US" kern="1200" dirty="0">
                <a:sym typeface="Arial"/>
              </a:rPr>
              <a:t>The seven community lifelines represent only the most basic services a community relies on and which, when stable, enable all other activity within a community. </a:t>
            </a:r>
          </a:p>
          <a:p>
            <a:pPr fontAlgn="auto">
              <a:spcBef>
                <a:spcPct val="100000"/>
              </a:spcBef>
              <a:spcAft>
                <a:spcPts val="0"/>
              </a:spcAft>
              <a:buSzPct val="99000"/>
              <a:tabLst/>
            </a:pPr>
            <a:r>
              <a:rPr lang="en-US" kern="1200" dirty="0">
                <a:sym typeface="Arial"/>
              </a:rPr>
              <a:t>Stabilizing community lifelines is the primary effort during response to lessen threats and hazards to public health and safety, the economy, and security. </a:t>
            </a:r>
            <a:endParaRPr lang="en-US" dirty="0"/>
          </a:p>
        </p:txBody>
      </p:sp>
      <p:pic>
        <p:nvPicPr>
          <p:cNvPr id="8" name="Content Placeholder 7" descr="A child is lifted from a rescue boat by a first responder from a flooding site.">
            <a:extLst>
              <a:ext uri="{FF2B5EF4-FFF2-40B4-BE49-F238E27FC236}">
                <a16:creationId xmlns:a16="http://schemas.microsoft.com/office/drawing/2014/main" id="{2193DA2C-5158-4EB6-B0A8-159B00BC9B29}"/>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3352779" y="3471863"/>
            <a:ext cx="2438441" cy="2233612"/>
          </a:xfrm>
          <a:prstGeom prst="rect">
            <a:avLst/>
          </a:prstGeom>
        </p:spPr>
      </p:pic>
      <p:sp>
        <p:nvSpPr>
          <p:cNvPr id="9" name="Slide Number Placeholder 8">
            <a:extLst>
              <a:ext uri="{FF2B5EF4-FFF2-40B4-BE49-F238E27FC236}">
                <a16:creationId xmlns:a16="http://schemas.microsoft.com/office/drawing/2014/main" id="{EA962981-E886-4D6B-9074-5D83252074D4}"/>
              </a:ext>
            </a:extLst>
          </p:cNvPr>
          <p:cNvSpPr>
            <a:spLocks noGrp="1"/>
          </p:cNvSpPr>
          <p:nvPr>
            <p:ph type="sldNum" sz="quarter" idx="12"/>
          </p:nvPr>
        </p:nvSpPr>
        <p:spPr/>
        <p:txBody>
          <a:bodyPr/>
          <a:lstStyle/>
          <a:p>
            <a:pPr>
              <a:spcBef>
                <a:spcPts val="100"/>
              </a:spcBef>
              <a:buSzPct val="99000"/>
            </a:pPr>
            <a:fld id="{46868969-784C-43BB-AAD3-AAA9153254A4}" type="slidenum">
              <a:rPr lang="en-US" smtClean="0"/>
              <a:pPr>
                <a:spcBef>
                  <a:spcPts val="100"/>
                </a:spcBef>
                <a:buSzPct val="99000"/>
              </a:pPr>
              <a:t>2</a:t>
            </a:fld>
            <a:endParaRPr lang="en-US"/>
          </a:p>
        </p:txBody>
      </p:sp>
    </p:spTree>
    <p:extLst>
      <p:ext uri="{BB962C8B-B14F-4D97-AF65-F5344CB8AC3E}">
        <p14:creationId xmlns:p14="http://schemas.microsoft.com/office/powerpoint/2010/main" val="2800619252"/>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Community Lifelines, continued</a:t>
            </a:r>
          </a:p>
        </p:txBody>
      </p:sp>
      <p:sp>
        <p:nvSpPr>
          <p:cNvPr id="3" name="Content Placeholder 2">
            <a:extLst>
              <a:ext uri="{FF2B5EF4-FFF2-40B4-BE49-F238E27FC236}">
                <a16:creationId xmlns:a16="http://schemas.microsoft.com/office/drawing/2014/main" id="{DBC1887A-F5F5-4876-AEFB-8AC377B76804}"/>
              </a:ext>
            </a:extLst>
          </p:cNvPr>
          <p:cNvSpPr>
            <a:spLocks noGrp="1"/>
          </p:cNvSpPr>
          <p:nvPr>
            <p:ph sz="quarter" idx="13"/>
          </p:nvPr>
        </p:nvSpPr>
        <p:spPr/>
        <p:txBody>
          <a:bodyPr>
            <a:normAutofit fontScale="25000" lnSpcReduction="20000"/>
          </a:bodyPr>
          <a:lstStyle/>
          <a:p>
            <a:pPr marL="254000" lvl="1" indent="-254000" fontAlgn="auto">
              <a:spcBef>
                <a:spcPts val="600"/>
              </a:spcBef>
              <a:spcAft>
                <a:spcPts val="0"/>
              </a:spcAft>
              <a:buSzPct val="99000"/>
              <a:buFont typeface="Arial"/>
              <a:buAutoNum type="arabicPeriod"/>
              <a:tabLst/>
            </a:pPr>
            <a:r>
              <a:rPr lang="en-US" sz="4800" kern="1200" dirty="0">
                <a:ea typeface="+mn-ea"/>
                <a:sym typeface="Arial"/>
              </a:rPr>
              <a:t>Safety and Security </a:t>
            </a:r>
          </a:p>
          <a:p>
            <a:pPr marL="254000" lvl="1" indent="-254000" fontAlgn="auto">
              <a:spcBef>
                <a:spcPts val="600"/>
              </a:spcBef>
              <a:spcAft>
                <a:spcPts val="0"/>
              </a:spcAft>
              <a:buSzPct val="99000"/>
              <a:buFont typeface="Arial"/>
              <a:buAutoNum type="arabicPeriod"/>
              <a:tabLst/>
            </a:pPr>
            <a:r>
              <a:rPr lang="en-US" sz="4800" kern="1200" dirty="0">
                <a:ea typeface="+mn-ea"/>
                <a:sym typeface="Arial"/>
              </a:rPr>
              <a:t>Food, Water, and Sheltering </a:t>
            </a:r>
          </a:p>
          <a:p>
            <a:pPr marL="254000" lvl="1" indent="-254000" fontAlgn="auto">
              <a:spcBef>
                <a:spcPts val="600"/>
              </a:spcBef>
              <a:spcAft>
                <a:spcPts val="0"/>
              </a:spcAft>
              <a:buSzPct val="99000"/>
              <a:buFont typeface="Arial"/>
              <a:buAutoNum type="arabicPeriod"/>
              <a:tabLst/>
            </a:pPr>
            <a:r>
              <a:rPr lang="en-US" sz="4800" kern="1200" dirty="0">
                <a:ea typeface="+mn-ea"/>
                <a:sym typeface="Arial"/>
              </a:rPr>
              <a:t>Health and Medical </a:t>
            </a:r>
          </a:p>
          <a:p>
            <a:pPr marL="254000" lvl="1" indent="-254000" fontAlgn="auto">
              <a:spcBef>
                <a:spcPts val="600"/>
              </a:spcBef>
              <a:spcAft>
                <a:spcPts val="0"/>
              </a:spcAft>
              <a:buSzPct val="99000"/>
              <a:buFont typeface="Arial"/>
              <a:buAutoNum type="arabicPeriod"/>
              <a:tabLst/>
            </a:pPr>
            <a:r>
              <a:rPr lang="en-US" sz="4800" kern="1200" dirty="0">
                <a:ea typeface="+mn-ea"/>
                <a:sym typeface="Arial"/>
              </a:rPr>
              <a:t>Energy (Power and Fuel) </a:t>
            </a:r>
          </a:p>
          <a:p>
            <a:pPr marL="254000" lvl="1" indent="-254000" fontAlgn="auto">
              <a:spcBef>
                <a:spcPts val="600"/>
              </a:spcBef>
              <a:spcAft>
                <a:spcPts val="0"/>
              </a:spcAft>
              <a:buSzPct val="99000"/>
              <a:buFont typeface="Arial"/>
              <a:buAutoNum type="arabicPeriod"/>
              <a:tabLst/>
            </a:pPr>
            <a:r>
              <a:rPr lang="en-US" sz="4800" kern="1200" dirty="0">
                <a:ea typeface="+mn-ea"/>
                <a:sym typeface="Arial"/>
              </a:rPr>
              <a:t>Communications </a:t>
            </a:r>
          </a:p>
          <a:p>
            <a:pPr marL="254000" lvl="1" indent="-254000" fontAlgn="auto">
              <a:spcBef>
                <a:spcPts val="600"/>
              </a:spcBef>
              <a:spcAft>
                <a:spcPts val="0"/>
              </a:spcAft>
              <a:buSzPct val="99000"/>
              <a:buFont typeface="Arial"/>
              <a:buAutoNum type="arabicPeriod"/>
              <a:tabLst/>
            </a:pPr>
            <a:r>
              <a:rPr lang="en-US" sz="4800" kern="1200" dirty="0">
                <a:ea typeface="+mn-ea"/>
                <a:sym typeface="Arial"/>
              </a:rPr>
              <a:t>Transportation </a:t>
            </a:r>
          </a:p>
          <a:p>
            <a:pPr marL="254000" lvl="1" indent="-254000" fontAlgn="auto">
              <a:spcBef>
                <a:spcPts val="600"/>
              </a:spcBef>
              <a:spcAft>
                <a:spcPts val="0"/>
              </a:spcAft>
              <a:buSzPct val="99000"/>
              <a:buFont typeface="Arial"/>
              <a:buAutoNum type="arabicPeriod"/>
              <a:tabLst/>
            </a:pPr>
            <a:r>
              <a:rPr lang="en-US" sz="4800" kern="1200" dirty="0">
                <a:ea typeface="+mn-ea"/>
                <a:sym typeface="Arial"/>
              </a:rPr>
              <a:t>Hazardous Material </a:t>
            </a:r>
          </a:p>
          <a:p>
            <a:pPr fontAlgn="auto">
              <a:spcBef>
                <a:spcPts val="600"/>
              </a:spcBef>
              <a:spcAft>
                <a:spcPts val="0"/>
              </a:spcAft>
              <a:buSzPct val="99000"/>
              <a:tabLst/>
            </a:pPr>
            <a:r>
              <a:rPr lang="en-US" sz="4800" kern="1200" dirty="0">
                <a:sym typeface="Arial"/>
              </a:rPr>
              <a:t>Community lifelines rely on multiple government entities, business, and infrastructure sectors to function. </a:t>
            </a:r>
          </a:p>
          <a:p>
            <a:pPr fontAlgn="auto">
              <a:spcBef>
                <a:spcPts val="600"/>
              </a:spcBef>
              <a:spcAft>
                <a:spcPts val="0"/>
              </a:spcAft>
              <a:buSzPct val="99000"/>
              <a:tabLst/>
            </a:pPr>
            <a:r>
              <a:rPr lang="en-US" sz="4800" kern="1200" dirty="0">
                <a:sym typeface="Arial"/>
              </a:rPr>
              <a:t>Because the community lifelines are interdependent, failures in one will often cascade across to others. </a:t>
            </a:r>
          </a:p>
          <a:p>
            <a:pPr fontAlgn="auto">
              <a:spcBef>
                <a:spcPts val="600"/>
              </a:spcBef>
              <a:spcAft>
                <a:spcPts val="0"/>
              </a:spcAft>
              <a:buSzPct val="99000"/>
              <a:tabLst/>
            </a:pPr>
            <a:r>
              <a:rPr lang="en-US" sz="4800" kern="1200" dirty="0">
                <a:sym typeface="Arial"/>
              </a:rPr>
              <a:t>Read more about </a:t>
            </a:r>
            <a:r>
              <a:rPr lang="en-US" sz="4800" kern="1200" dirty="0">
                <a:sym typeface="Arial"/>
                <a:hlinkClick r:id="rId2">
                  <a:extLst>
                    <a:ext uri="{A12FA001-AC4F-418D-AE19-62706E023703}">
                      <ahyp:hlinkClr xmlns:ahyp="http://schemas.microsoft.com/office/drawing/2018/hyperlinkcolor" val="tx"/>
                    </a:ext>
                  </a:extLst>
                </a:hlinkClick>
              </a:rPr>
              <a:t>Community Lifelines</a:t>
            </a:r>
            <a:r>
              <a:rPr lang="en-US" sz="4800" kern="1200" dirty="0">
                <a:sym typeface="Arial"/>
              </a:rPr>
              <a:t> (www.fema.gov/lifelines).</a:t>
            </a:r>
          </a:p>
          <a:p>
            <a:pPr fontAlgn="auto">
              <a:spcBef>
                <a:spcPct val="100000"/>
              </a:spcBef>
              <a:spcAft>
                <a:spcPts val="0"/>
              </a:spcAft>
              <a:buSzPct val="99000"/>
              <a:tabLst/>
            </a:pPr>
            <a:r>
              <a:rPr lang="en-US" kern="1200" dirty="0">
                <a:sym typeface="Arial"/>
              </a:rPr>
              <a:t> </a:t>
            </a:r>
            <a:endParaRPr lang="en-US" dirty="0"/>
          </a:p>
        </p:txBody>
      </p:sp>
      <p:pic>
        <p:nvPicPr>
          <p:cNvPr id="8" name="Content Placeholder 7" descr="Community Lifelines icons. Safety and Security; Food, Water, Shelter; Health and Medical; Energy (Power &amp; Fuel); Communications; Transportation; Hazardous Materials">
            <a:extLst>
              <a:ext uri="{FF2B5EF4-FFF2-40B4-BE49-F238E27FC236}">
                <a16:creationId xmlns:a16="http://schemas.microsoft.com/office/drawing/2014/main" id="{BC8C43E0-CA33-4360-970C-D9A286E15D3A}"/>
              </a:ext>
            </a:extLst>
          </p:cNvPr>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457200" y="4003596"/>
            <a:ext cx="8229600" cy="1170146"/>
          </a:xfrm>
          <a:prstGeom prst="rect">
            <a:avLst/>
          </a:prstGeom>
        </p:spPr>
      </p:pic>
      <p:sp>
        <p:nvSpPr>
          <p:cNvPr id="9" name="Slide Number Placeholder 8">
            <a:extLst>
              <a:ext uri="{FF2B5EF4-FFF2-40B4-BE49-F238E27FC236}">
                <a16:creationId xmlns:a16="http://schemas.microsoft.com/office/drawing/2014/main" id="{AE7ACECF-6617-4F26-807F-FA0772E16DFE}"/>
              </a:ext>
            </a:extLst>
          </p:cNvPr>
          <p:cNvSpPr>
            <a:spLocks noGrp="1"/>
          </p:cNvSpPr>
          <p:nvPr>
            <p:ph type="sldNum" sz="quarter" idx="12"/>
          </p:nvPr>
        </p:nvSpPr>
        <p:spPr/>
        <p:txBody>
          <a:bodyPr/>
          <a:lstStyle/>
          <a:p>
            <a:pPr>
              <a:spcBef>
                <a:spcPts val="100"/>
              </a:spcBef>
              <a:buSzPct val="99000"/>
            </a:pPr>
            <a:fld id="{46868969-784C-43BB-AAD3-AAA9153254A4}" type="slidenum">
              <a:rPr lang="en-US" smtClean="0"/>
              <a:pPr>
                <a:spcBef>
                  <a:spcPts val="100"/>
                </a:spcBef>
                <a:buSzPct val="99000"/>
              </a:pPr>
              <a:t>3</a:t>
            </a:fld>
            <a:endParaRPr lang="en-US"/>
          </a:p>
        </p:txBody>
      </p:sp>
    </p:spTree>
    <p:extLst>
      <p:ext uri="{BB962C8B-B14F-4D97-AF65-F5344CB8AC3E}">
        <p14:creationId xmlns:p14="http://schemas.microsoft.com/office/powerpoint/2010/main" val="3089763077"/>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Lifelines Drive Response</a:t>
            </a:r>
          </a:p>
        </p:txBody>
      </p:sp>
      <p:sp>
        <p:nvSpPr>
          <p:cNvPr id="3" name="Content Placeholder 2">
            <a:extLst>
              <a:ext uri="{FF2B5EF4-FFF2-40B4-BE49-F238E27FC236}">
                <a16:creationId xmlns:a16="http://schemas.microsoft.com/office/drawing/2014/main" id="{BDF1EF33-EEE9-4129-B4AE-128AB9144274}"/>
              </a:ext>
            </a:extLst>
          </p:cNvPr>
          <p:cNvSpPr>
            <a:spLocks noGrp="1"/>
          </p:cNvSpPr>
          <p:nvPr>
            <p:ph sz="quarter" idx="13"/>
          </p:nvPr>
        </p:nvSpPr>
        <p:spPr/>
        <p:txBody>
          <a:bodyPr>
            <a:normAutofit fontScale="62500" lnSpcReduction="20000"/>
          </a:bodyPr>
          <a:lstStyle/>
          <a:p>
            <a:pPr fontAlgn="auto">
              <a:spcBef>
                <a:spcPct val="100000"/>
              </a:spcBef>
              <a:spcAft>
                <a:spcPts val="0"/>
              </a:spcAft>
              <a:buSzPct val="99000"/>
              <a:tabLst/>
            </a:pPr>
            <a:r>
              <a:rPr lang="en-US" b="1" kern="1200">
                <a:sym typeface="Arial"/>
              </a:rPr>
              <a:t>Incidence Response Process Application</a:t>
            </a:r>
            <a:r>
              <a:rPr lang="en-US" kern="1200">
                <a:sym typeface="Arial"/>
              </a:rPr>
              <a:t> </a:t>
            </a:r>
          </a:p>
          <a:p>
            <a:pPr marL="254000" lvl="1" indent="-254000" fontAlgn="auto">
              <a:spcBef>
                <a:spcPct val="100000"/>
              </a:spcBef>
              <a:spcAft>
                <a:spcPts val="0"/>
              </a:spcAft>
              <a:buSzPct val="99000"/>
              <a:buFont typeface="Arial"/>
              <a:buChar char="•"/>
              <a:tabLst/>
            </a:pPr>
            <a:r>
              <a:rPr lang="en-US" kern="1200">
                <a:ea typeface="+mn-ea"/>
                <a:sym typeface="Arial"/>
              </a:rPr>
              <a:t>Community lifelines can be used by all levels of government, the private sector, and other partners to facilitate operational coordination and drive outcome-based response.</a:t>
            </a:r>
          </a:p>
          <a:p>
            <a:pPr marL="254000" lvl="1" indent="-254000" fontAlgn="auto">
              <a:spcBef>
                <a:spcPct val="100000"/>
              </a:spcBef>
              <a:spcAft>
                <a:spcPts val="0"/>
              </a:spcAft>
              <a:buSzPct val="99000"/>
              <a:buFont typeface="Arial"/>
              <a:buChar char="•"/>
              <a:tabLst/>
            </a:pPr>
            <a:r>
              <a:rPr lang="en-US" kern="1200">
                <a:ea typeface="+mn-ea"/>
                <a:sym typeface="Arial"/>
              </a:rPr>
              <a:t>Community lifelines are assessed and reassessed throughout an incident and help to identify required response actions each operational period until stabilization is achieved. </a:t>
            </a:r>
            <a:endParaRPr lang="en-US"/>
          </a:p>
        </p:txBody>
      </p:sp>
      <p:pic>
        <p:nvPicPr>
          <p:cNvPr id="8" name="Content Placeholder 7" descr="Incidence Response Process Application.  An accessible version of the information from this chart is available in the Student Manual and Instructor’s Guide.">
            <a:extLst>
              <a:ext uri="{FF2B5EF4-FFF2-40B4-BE49-F238E27FC236}">
                <a16:creationId xmlns:a16="http://schemas.microsoft.com/office/drawing/2014/main" id="{F1FCCBC8-50D4-4CA3-A598-553C07DB89B0}"/>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1645920" y="3668173"/>
            <a:ext cx="5852160" cy="1840992"/>
          </a:xfrm>
          <a:prstGeom prst="rect">
            <a:avLst/>
          </a:prstGeom>
        </p:spPr>
      </p:pic>
      <p:sp>
        <p:nvSpPr>
          <p:cNvPr id="9" name="Slide Number Placeholder 8">
            <a:extLst>
              <a:ext uri="{FF2B5EF4-FFF2-40B4-BE49-F238E27FC236}">
                <a16:creationId xmlns:a16="http://schemas.microsoft.com/office/drawing/2014/main" id="{A645C862-54DB-460A-AE5E-C9FC57F965DB}"/>
              </a:ext>
            </a:extLst>
          </p:cNvPr>
          <p:cNvSpPr>
            <a:spLocks noGrp="1"/>
          </p:cNvSpPr>
          <p:nvPr>
            <p:ph type="sldNum" sz="quarter" idx="12"/>
          </p:nvPr>
        </p:nvSpPr>
        <p:spPr/>
        <p:txBody>
          <a:bodyPr/>
          <a:lstStyle/>
          <a:p>
            <a:pPr>
              <a:spcBef>
                <a:spcPts val="100"/>
              </a:spcBef>
              <a:buSzPct val="99000"/>
            </a:pPr>
            <a:fld id="{46868969-784C-43BB-AAD3-AAA9153254A4}" type="slidenum">
              <a:rPr lang="en-US" smtClean="0"/>
              <a:pPr>
                <a:spcBef>
                  <a:spcPts val="100"/>
                </a:spcBef>
                <a:buSzPct val="99000"/>
              </a:pPr>
              <a:t>4</a:t>
            </a:fld>
            <a:endParaRPr lang="en-US"/>
          </a:p>
        </p:txBody>
      </p:sp>
    </p:spTree>
    <p:extLst>
      <p:ext uri="{BB962C8B-B14F-4D97-AF65-F5344CB8AC3E}">
        <p14:creationId xmlns:p14="http://schemas.microsoft.com/office/powerpoint/2010/main" val="3511735472"/>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Examples: Lifelines and their impacts on other aspects of a community</a:t>
            </a:r>
          </a:p>
        </p:txBody>
      </p:sp>
      <p:sp>
        <p:nvSpPr>
          <p:cNvPr id="3" name="Content Placeholder 2">
            <a:extLst>
              <a:ext uri="{FF2B5EF4-FFF2-40B4-BE49-F238E27FC236}">
                <a16:creationId xmlns:a16="http://schemas.microsoft.com/office/drawing/2014/main" id="{7294D045-C778-4810-8C2F-A05E21FC6930}"/>
              </a:ext>
            </a:extLst>
          </p:cNvPr>
          <p:cNvSpPr>
            <a:spLocks noGrp="1"/>
          </p:cNvSpPr>
          <p:nvPr>
            <p:ph idx="1"/>
          </p:nvPr>
        </p:nvSpPr>
        <p:spPr/>
        <p:txBody>
          <a:bodyPr>
            <a:normAutofit fontScale="47500" lnSpcReduction="20000"/>
          </a:bodyPr>
          <a:lstStyle/>
          <a:p>
            <a:pPr fontAlgn="auto">
              <a:spcBef>
                <a:spcPct val="100000"/>
              </a:spcBef>
              <a:buSzPct val="99000"/>
              <a:tabLst/>
            </a:pPr>
            <a:r>
              <a:rPr lang="en-US" kern="1200" dirty="0">
                <a:sym typeface="Arial"/>
              </a:rPr>
              <a:t>The community lifelines do not directly cover all important aspects of community life that can be affected by an incident but are often the root cause of impacts to other services.</a:t>
            </a:r>
          </a:p>
          <a:p>
            <a:pPr fontAlgn="auto">
              <a:spcBef>
                <a:spcPct val="100000"/>
              </a:spcBef>
              <a:buSzPct val="99000"/>
              <a:tabLst/>
            </a:pPr>
            <a:r>
              <a:rPr lang="en-US" b="1" kern="1200" dirty="0">
                <a:sym typeface="Arial"/>
              </a:rPr>
              <a:t>Example of Impacts on Financial Services After a Community Lifeline Disruption</a:t>
            </a:r>
            <a:endParaRPr lang="en-US" kern="1200" dirty="0">
              <a:sym typeface="Arial"/>
            </a:endParaRPr>
          </a:p>
          <a:p>
            <a:pPr fontAlgn="auto">
              <a:spcBef>
                <a:spcPct val="100000"/>
              </a:spcBef>
              <a:buSzPct val="99000"/>
              <a:tabLst/>
            </a:pPr>
            <a:r>
              <a:rPr lang="en-US" kern="1200" dirty="0">
                <a:sym typeface="Arial"/>
              </a:rPr>
              <a:t>A tornado has caused massive devastation in a rural town. Among the major impacts to community lifelines is the community's inability to access money.</a:t>
            </a:r>
          </a:p>
          <a:p>
            <a:pPr marL="254000" lvl="1" indent="-254000" fontAlgn="auto">
              <a:spcBef>
                <a:spcPct val="100000"/>
              </a:spcBef>
              <a:buSzPct val="99000"/>
              <a:buFont typeface="Arial"/>
              <a:buChar char="•"/>
              <a:tabLst/>
            </a:pPr>
            <a:r>
              <a:rPr lang="en-US" kern="1200" dirty="0">
                <a:ea typeface="+mn-ea"/>
                <a:sym typeface="Arial"/>
              </a:rPr>
              <a:t>Power outages have kept several bank branches closed and automated teller machines (ATM) inoperable, and merchants who are open despite the power outages are only able to accept cash transactions.</a:t>
            </a:r>
          </a:p>
          <a:p>
            <a:pPr marL="254000" lvl="1" indent="-254000" fontAlgn="auto">
              <a:spcBef>
                <a:spcPct val="100000"/>
              </a:spcBef>
              <a:buSzPct val="99000"/>
              <a:buFont typeface="Arial"/>
              <a:buChar char="•"/>
              <a:tabLst/>
            </a:pPr>
            <a:r>
              <a:rPr lang="en-US" kern="1200" dirty="0">
                <a:ea typeface="+mn-ea"/>
                <a:sym typeface="Arial"/>
              </a:rPr>
              <a:t>Some merchants, ATMs, and bank branches are already open and have been energized through grid or generator power. However, communications outages prevent them from accessing systems to process an electronic transaction.</a:t>
            </a:r>
          </a:p>
          <a:p>
            <a:pPr marL="254000" lvl="1" indent="-254000" fontAlgn="auto">
              <a:spcBef>
                <a:spcPct val="100000"/>
              </a:spcBef>
              <a:buSzPct val="99000"/>
              <a:buFont typeface="Arial"/>
              <a:buChar char="•"/>
              <a:tabLst/>
            </a:pPr>
            <a:r>
              <a:rPr lang="en-US" kern="1200" dirty="0">
                <a:ea typeface="+mn-ea"/>
                <a:sym typeface="Arial"/>
              </a:rPr>
              <a:t>Transportation issues (road closures and blockages) limit survivors' ability to travel to the limited merchants, ATM locations, and bank branches in the area, as well as responders' ability to provide assets to stabilize critical infrastructure.</a:t>
            </a:r>
          </a:p>
          <a:p>
            <a:pPr>
              <a:spcBef>
                <a:spcPct val="100000"/>
              </a:spcBef>
              <a:buSzPct val="99000"/>
            </a:pPr>
            <a:r>
              <a:rPr lang="en-US" kern="1200" dirty="0">
                <a:sym typeface="Arial"/>
              </a:rPr>
              <a:t>These cumulative effects, while incredibly disruptive to the community are caused by a confluence of impacts to specific lifelines. By using the community lifelines construct and root cause analysis, emergency managers can assess that the major limiting factors restricting community access to money are through the power, transportation, and communications lifelines. Accordingly, a local emergency manager may alleviate the situation by considering options, such as prioritized route clearance for emergency access by power and communications crews, generators for temporary power, or deployment of mobile cell towers, for establishing connectivity until other infrastructure is restored.</a:t>
            </a:r>
            <a:endParaRPr lang="en-US" dirty="0"/>
          </a:p>
        </p:txBody>
      </p:sp>
      <p:sp>
        <p:nvSpPr>
          <p:cNvPr id="6" name="Slide Number Placeholder 5">
            <a:extLst>
              <a:ext uri="{FF2B5EF4-FFF2-40B4-BE49-F238E27FC236}">
                <a16:creationId xmlns:a16="http://schemas.microsoft.com/office/drawing/2014/main" id="{36C414DB-8C1B-4B98-95E7-5B7E2E0BB98A}"/>
              </a:ext>
            </a:extLst>
          </p:cNvPr>
          <p:cNvSpPr>
            <a:spLocks noGrp="1"/>
          </p:cNvSpPr>
          <p:nvPr>
            <p:ph type="sldNum" sz="quarter" idx="12"/>
          </p:nvPr>
        </p:nvSpPr>
        <p:spPr/>
        <p:txBody>
          <a:bodyPr/>
          <a:lstStyle/>
          <a:p>
            <a:pPr>
              <a:spcBef>
                <a:spcPts val="100"/>
              </a:spcBef>
              <a:buSzPct val="99000"/>
            </a:pPr>
            <a:fld id="{46868969-784C-43BB-AAD3-AAA9153254A4}" type="slidenum">
              <a:rPr lang="en-US" smtClean="0"/>
              <a:pPr>
                <a:spcBef>
                  <a:spcPts val="100"/>
                </a:spcBef>
                <a:buSzPct val="99000"/>
              </a:pPr>
              <a:t>5</a:t>
            </a:fld>
            <a:endParaRPr lang="en-US"/>
          </a:p>
        </p:txBody>
      </p:sp>
    </p:spTree>
    <p:extLst>
      <p:ext uri="{BB962C8B-B14F-4D97-AF65-F5344CB8AC3E}">
        <p14:creationId xmlns:p14="http://schemas.microsoft.com/office/powerpoint/2010/main" val="388384413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Core Capabilities</a:t>
            </a:r>
          </a:p>
        </p:txBody>
      </p:sp>
      <p:sp>
        <p:nvSpPr>
          <p:cNvPr id="3" name="Content Placeholder 2">
            <a:extLst>
              <a:ext uri="{FF2B5EF4-FFF2-40B4-BE49-F238E27FC236}">
                <a16:creationId xmlns:a16="http://schemas.microsoft.com/office/drawing/2014/main" id="{6AC835CC-CDEB-47A2-BC65-F80906965453}"/>
              </a:ext>
            </a:extLst>
          </p:cNvPr>
          <p:cNvSpPr>
            <a:spLocks noGrp="1"/>
          </p:cNvSpPr>
          <p:nvPr>
            <p:ph idx="1"/>
          </p:nvPr>
        </p:nvSpPr>
        <p:spPr/>
        <p:txBody>
          <a:bodyPr>
            <a:normAutofit fontScale="85000" lnSpcReduction="10000"/>
          </a:bodyPr>
          <a:lstStyle/>
          <a:p>
            <a:pPr fontAlgn="auto">
              <a:spcBef>
                <a:spcPct val="100000"/>
              </a:spcBef>
              <a:spcAft>
                <a:spcPts val="0"/>
              </a:spcAft>
              <a:buSzPct val="99000"/>
              <a:tabLst/>
            </a:pPr>
            <a:r>
              <a:rPr lang="en-US" kern="1200" dirty="0">
                <a:sym typeface="Arial"/>
              </a:rPr>
              <a:t>Response core capabilities are the functions or activities that generally must be accomplished in incident response regardless of which levels of government are involved.</a:t>
            </a:r>
          </a:p>
          <a:p>
            <a:pPr fontAlgn="auto">
              <a:spcBef>
                <a:spcPct val="100000"/>
              </a:spcBef>
              <a:spcAft>
                <a:spcPts val="0"/>
              </a:spcAft>
              <a:buSzPct val="99000"/>
              <a:tabLst/>
            </a:pPr>
            <a:r>
              <a:rPr lang="en-US" kern="1200" dirty="0">
                <a:sym typeface="Arial"/>
              </a:rPr>
              <a:t>Using and implementing core capabilities is what we as a nation require in order to deal with the risks we face.</a:t>
            </a:r>
          </a:p>
          <a:p>
            <a:pPr fontAlgn="auto">
              <a:spcBef>
                <a:spcPct val="100000"/>
              </a:spcBef>
              <a:spcAft>
                <a:spcPts val="0"/>
              </a:spcAft>
              <a:buSzPct val="99000"/>
              <a:tabLst/>
            </a:pPr>
            <a:r>
              <a:rPr lang="en-US" kern="1200" dirty="0">
                <a:sym typeface="Arial"/>
              </a:rPr>
              <a:t>As we look at the Response core capabilities, you'll notice that three core capabilities span all five mission areas: Planning, Public Information and Warning, and Operational Coordination. These help to unify the mission areas and in many ways are necessary for the success of the remaining core capabilities.</a:t>
            </a:r>
            <a:endParaRPr lang="en-US" dirty="0"/>
          </a:p>
        </p:txBody>
      </p:sp>
      <p:sp>
        <p:nvSpPr>
          <p:cNvPr id="6" name="Slide Number Placeholder 5">
            <a:extLst>
              <a:ext uri="{FF2B5EF4-FFF2-40B4-BE49-F238E27FC236}">
                <a16:creationId xmlns:a16="http://schemas.microsoft.com/office/drawing/2014/main" id="{F835C241-EF54-43D8-B216-F0BF73D88C38}"/>
              </a:ext>
            </a:extLst>
          </p:cNvPr>
          <p:cNvSpPr>
            <a:spLocks noGrp="1"/>
          </p:cNvSpPr>
          <p:nvPr>
            <p:ph type="sldNum" sz="quarter" idx="12"/>
          </p:nvPr>
        </p:nvSpPr>
        <p:spPr/>
        <p:txBody>
          <a:bodyPr/>
          <a:lstStyle/>
          <a:p>
            <a:pPr>
              <a:spcBef>
                <a:spcPts val="100"/>
              </a:spcBef>
              <a:buSzPct val="99000"/>
            </a:pPr>
            <a:fld id="{46868969-784C-43BB-AAD3-AAA9153254A4}" type="slidenum">
              <a:rPr lang="en-US" smtClean="0"/>
              <a:pPr>
                <a:spcBef>
                  <a:spcPts val="100"/>
                </a:spcBef>
                <a:buSzPct val="99000"/>
              </a:pPr>
              <a:t>6</a:t>
            </a:fld>
            <a:endParaRPr lang="en-US"/>
          </a:p>
        </p:txBody>
      </p:sp>
    </p:spTree>
    <p:extLst>
      <p:ext uri="{BB962C8B-B14F-4D97-AF65-F5344CB8AC3E}">
        <p14:creationId xmlns:p14="http://schemas.microsoft.com/office/powerpoint/2010/main" val="100763922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Cross-Cutting Capabilities</a:t>
            </a:r>
          </a:p>
        </p:txBody>
      </p:sp>
      <p:sp>
        <p:nvSpPr>
          <p:cNvPr id="3" name="Content Placeholder 2">
            <a:extLst>
              <a:ext uri="{FF2B5EF4-FFF2-40B4-BE49-F238E27FC236}">
                <a16:creationId xmlns:a16="http://schemas.microsoft.com/office/drawing/2014/main" id="{16537C84-535B-44E0-80E3-98A618B5FCD7}"/>
              </a:ext>
            </a:extLst>
          </p:cNvPr>
          <p:cNvSpPr>
            <a:spLocks noGrp="1"/>
          </p:cNvSpPr>
          <p:nvPr>
            <p:ph sz="quarter" idx="13"/>
          </p:nvPr>
        </p:nvSpPr>
        <p:spPr/>
        <p:txBody>
          <a:bodyPr>
            <a:normAutofit fontScale="77500" lnSpcReduction="20000"/>
          </a:bodyPr>
          <a:lstStyle/>
          <a:p>
            <a:pPr fontAlgn="auto">
              <a:spcBef>
                <a:spcPct val="100000"/>
              </a:spcBef>
              <a:spcAft>
                <a:spcPts val="0"/>
              </a:spcAft>
              <a:buSzPct val="99000"/>
              <a:tabLst/>
            </a:pPr>
            <a:r>
              <a:rPr lang="en-US" kern="1200" dirty="0">
                <a:sym typeface="Arial"/>
              </a:rPr>
              <a:t>Three response core capabilities span across all five mission areas. Read more about each in your Student Manual. </a:t>
            </a:r>
          </a:p>
          <a:p>
            <a:pPr fontAlgn="auto">
              <a:spcBef>
                <a:spcPct val="100000"/>
              </a:spcBef>
              <a:spcAft>
                <a:spcPts val="0"/>
              </a:spcAft>
              <a:buSzPct val="99000"/>
              <a:tabLst/>
            </a:pPr>
            <a:r>
              <a:rPr lang="en-US" kern="1200" dirty="0">
                <a:sym typeface="Arial"/>
              </a:rPr>
              <a:t>The cross-cutting core capabilities are essential to the success of the other core capabilities. They help unify the five mission areas and establish unity of effort among all those involved in the Response mission area. </a:t>
            </a:r>
            <a:endParaRPr lang="en-US" dirty="0"/>
          </a:p>
        </p:txBody>
      </p:sp>
      <p:pic>
        <p:nvPicPr>
          <p:cNvPr id="8" name="Content Placeholder 7" descr="Common Core Capabilities: Planning, Public Information and Warning, and Operational Coordination cross over Prevention, Protections, Mitigation, Response, and Recovery.">
            <a:extLst>
              <a:ext uri="{FF2B5EF4-FFF2-40B4-BE49-F238E27FC236}">
                <a16:creationId xmlns:a16="http://schemas.microsoft.com/office/drawing/2014/main" id="{29300950-0508-4CA7-A726-979ACC098D93}"/>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3451356" y="3471863"/>
            <a:ext cx="2241287" cy="2233612"/>
          </a:xfrm>
          <a:prstGeom prst="rect">
            <a:avLst/>
          </a:prstGeom>
        </p:spPr>
      </p:pic>
      <p:sp>
        <p:nvSpPr>
          <p:cNvPr id="9" name="Slide Number Placeholder 8">
            <a:extLst>
              <a:ext uri="{FF2B5EF4-FFF2-40B4-BE49-F238E27FC236}">
                <a16:creationId xmlns:a16="http://schemas.microsoft.com/office/drawing/2014/main" id="{FA679C30-2F4B-48DC-9D02-30D3D803B57C}"/>
              </a:ext>
            </a:extLst>
          </p:cNvPr>
          <p:cNvSpPr>
            <a:spLocks noGrp="1"/>
          </p:cNvSpPr>
          <p:nvPr>
            <p:ph type="sldNum" sz="quarter" idx="12"/>
          </p:nvPr>
        </p:nvSpPr>
        <p:spPr/>
        <p:txBody>
          <a:bodyPr/>
          <a:lstStyle/>
          <a:p>
            <a:pPr>
              <a:spcBef>
                <a:spcPts val="100"/>
              </a:spcBef>
              <a:buSzPct val="99000"/>
            </a:pPr>
            <a:fld id="{46868969-784C-43BB-AAD3-AAA9153254A4}" type="slidenum">
              <a:rPr lang="en-US" smtClean="0"/>
              <a:pPr>
                <a:spcBef>
                  <a:spcPts val="100"/>
                </a:spcBef>
                <a:buSzPct val="99000"/>
              </a:pPr>
              <a:t>7</a:t>
            </a:fld>
            <a:endParaRPr lang="en-US"/>
          </a:p>
        </p:txBody>
      </p:sp>
    </p:spTree>
    <p:extLst>
      <p:ext uri="{BB962C8B-B14F-4D97-AF65-F5344CB8AC3E}">
        <p14:creationId xmlns:p14="http://schemas.microsoft.com/office/powerpoint/2010/main" val="315488604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Capability, Objectives, and Critical Tasks</a:t>
            </a:r>
          </a:p>
        </p:txBody>
      </p:sp>
      <p:sp>
        <p:nvSpPr>
          <p:cNvPr id="8" name="Content Placeholder 7">
            <a:extLst>
              <a:ext uri="{FF2B5EF4-FFF2-40B4-BE49-F238E27FC236}">
                <a16:creationId xmlns:a16="http://schemas.microsoft.com/office/drawing/2014/main" id="{7C8C64A4-7D66-41FA-95EE-E5C2BF8A9797}"/>
              </a:ext>
            </a:extLst>
          </p:cNvPr>
          <p:cNvSpPr>
            <a:spLocks noGrp="1"/>
          </p:cNvSpPr>
          <p:nvPr>
            <p:ph sz="quarter" idx="13"/>
          </p:nvPr>
        </p:nvSpPr>
        <p:spPr/>
        <p:txBody>
          <a:bodyPr>
            <a:normAutofit fontScale="77500" lnSpcReduction="20000"/>
          </a:bodyPr>
          <a:lstStyle/>
          <a:p>
            <a:pPr>
              <a:spcBef>
                <a:spcPct val="100000"/>
              </a:spcBef>
              <a:buSzPct val="99000"/>
            </a:pPr>
            <a:r>
              <a:rPr lang="en-US" kern="1200" dirty="0">
                <a:sym typeface="Arial"/>
              </a:rPr>
              <a:t>There are twelve additional core capabilities that are specific to Response. Read about each in your Student Manual.</a:t>
            </a:r>
            <a:endParaRPr lang="en-US" dirty="0"/>
          </a:p>
        </p:txBody>
      </p:sp>
      <p:pic>
        <p:nvPicPr>
          <p:cNvPr id="10" name="Content Placeholder 9" descr="Icons for twelve Response capabilities. Critical Transportation; Environmental Response/Health and Safety; Fatality Management Services; Fire Management Services; Infrastructure Systems; Mass Care Services; Mass Search and Rescue Operations; On-Scene Security, Protection, and Law Enforcement; Operational Communications; Logistics and Supply Chain Management; Public Health, Healthcare, and Emergency Medical Services; and Situational Assessment.">
            <a:extLst>
              <a:ext uri="{FF2B5EF4-FFF2-40B4-BE49-F238E27FC236}">
                <a16:creationId xmlns:a16="http://schemas.microsoft.com/office/drawing/2014/main" id="{65016AEA-344F-4EDA-8799-BB2642ECA77F}"/>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2597630" y="2057400"/>
            <a:ext cx="3948739" cy="3648075"/>
          </a:xfrm>
          <a:prstGeom prst="rect">
            <a:avLst/>
          </a:prstGeom>
        </p:spPr>
      </p:pic>
      <p:sp>
        <p:nvSpPr>
          <p:cNvPr id="11" name="Slide Number Placeholder 10">
            <a:extLst>
              <a:ext uri="{FF2B5EF4-FFF2-40B4-BE49-F238E27FC236}">
                <a16:creationId xmlns:a16="http://schemas.microsoft.com/office/drawing/2014/main" id="{1230E31A-9C31-49BF-9EC1-E3831131EB26}"/>
              </a:ext>
            </a:extLst>
          </p:cNvPr>
          <p:cNvSpPr>
            <a:spLocks noGrp="1"/>
          </p:cNvSpPr>
          <p:nvPr>
            <p:ph type="sldNum" sz="quarter" idx="12"/>
          </p:nvPr>
        </p:nvSpPr>
        <p:spPr/>
        <p:txBody>
          <a:bodyPr/>
          <a:lstStyle/>
          <a:p>
            <a:pPr>
              <a:spcBef>
                <a:spcPts val="100"/>
              </a:spcBef>
              <a:buSzPct val="99000"/>
            </a:pPr>
            <a:fld id="{46868969-784C-43BB-AAD3-AAA9153254A4}" type="slidenum">
              <a:rPr lang="en-US" smtClean="0"/>
              <a:pPr>
                <a:spcBef>
                  <a:spcPts val="100"/>
                </a:spcBef>
                <a:buSzPct val="99000"/>
              </a:pPr>
              <a:t>8</a:t>
            </a:fld>
            <a:endParaRPr lang="en-US"/>
          </a:p>
        </p:txBody>
      </p:sp>
    </p:spTree>
    <p:extLst>
      <p:ext uri="{BB962C8B-B14F-4D97-AF65-F5344CB8AC3E}">
        <p14:creationId xmlns:p14="http://schemas.microsoft.com/office/powerpoint/2010/main" val="3677137197"/>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Knowledge Review 1</a:t>
            </a:r>
          </a:p>
        </p:txBody>
      </p:sp>
      <p:sp>
        <p:nvSpPr>
          <p:cNvPr id="3" name="Content Placeholder 2">
            <a:extLst>
              <a:ext uri="{FF2B5EF4-FFF2-40B4-BE49-F238E27FC236}">
                <a16:creationId xmlns:a16="http://schemas.microsoft.com/office/drawing/2014/main" id="{9BCD5908-322E-495E-AFE7-A9230995EC23}"/>
              </a:ext>
            </a:extLst>
          </p:cNvPr>
          <p:cNvSpPr>
            <a:spLocks noGrp="1"/>
          </p:cNvSpPr>
          <p:nvPr>
            <p:ph idx="1"/>
          </p:nvPr>
        </p:nvSpPr>
        <p:spPr/>
        <p:txBody>
          <a:bodyPr>
            <a:normAutofit fontScale="55000" lnSpcReduction="20000"/>
          </a:bodyPr>
          <a:lstStyle/>
          <a:p>
            <a:pPr fontAlgn="auto">
              <a:spcBef>
                <a:spcPct val="100000"/>
              </a:spcBef>
              <a:buSzPct val="99000"/>
              <a:tabLst/>
            </a:pPr>
            <a:r>
              <a:rPr lang="en-US" kern="1200" dirty="0">
                <a:sym typeface="Arial"/>
              </a:rPr>
              <a:t>All 7 of the Community Lifelines represent the most basic services. </a:t>
            </a:r>
          </a:p>
          <a:p>
            <a:pPr fontAlgn="auto">
              <a:spcBef>
                <a:spcPct val="100000"/>
              </a:spcBef>
              <a:buSzPct val="99000"/>
              <a:tabLst/>
            </a:pPr>
            <a:r>
              <a:rPr lang="en-US" kern="1200" dirty="0">
                <a:sym typeface="Arial"/>
              </a:rPr>
              <a:t>In groups, describe the types of services represented by each lifeline. </a:t>
            </a:r>
          </a:p>
          <a:p>
            <a:pPr marL="254000" lvl="1" indent="-254000" fontAlgn="auto">
              <a:spcBef>
                <a:spcPct val="100000"/>
              </a:spcBef>
              <a:buSzPct val="99000"/>
              <a:buFont typeface="Arial"/>
              <a:buAutoNum type="arabicPeriod"/>
              <a:tabLst/>
            </a:pPr>
            <a:r>
              <a:rPr lang="en-US" kern="1200" dirty="0">
                <a:ea typeface="+mn-ea"/>
                <a:sym typeface="Arial"/>
              </a:rPr>
              <a:t>Safety and Security </a:t>
            </a:r>
          </a:p>
          <a:p>
            <a:pPr marL="254000" lvl="1" indent="-254000" fontAlgn="auto">
              <a:spcBef>
                <a:spcPct val="100000"/>
              </a:spcBef>
              <a:buSzPct val="99000"/>
              <a:buFont typeface="Arial"/>
              <a:buAutoNum type="arabicPeriod"/>
              <a:tabLst/>
            </a:pPr>
            <a:r>
              <a:rPr lang="en-US" kern="1200" dirty="0">
                <a:ea typeface="+mn-ea"/>
                <a:sym typeface="Arial"/>
              </a:rPr>
              <a:t>Food, Water, and Sheltering </a:t>
            </a:r>
          </a:p>
          <a:p>
            <a:pPr marL="254000" lvl="1" indent="-254000" fontAlgn="auto">
              <a:spcBef>
                <a:spcPct val="100000"/>
              </a:spcBef>
              <a:buSzPct val="99000"/>
              <a:buFont typeface="Arial"/>
              <a:buAutoNum type="arabicPeriod"/>
              <a:tabLst/>
            </a:pPr>
            <a:r>
              <a:rPr lang="en-US" kern="1200" dirty="0">
                <a:ea typeface="+mn-ea"/>
                <a:sym typeface="Arial"/>
              </a:rPr>
              <a:t>Health and Medical </a:t>
            </a:r>
          </a:p>
          <a:p>
            <a:pPr marL="254000" lvl="1" indent="-254000" fontAlgn="auto">
              <a:spcBef>
                <a:spcPct val="100000"/>
              </a:spcBef>
              <a:buSzPct val="99000"/>
              <a:buFont typeface="Arial"/>
              <a:buAutoNum type="arabicPeriod"/>
              <a:tabLst/>
            </a:pPr>
            <a:r>
              <a:rPr lang="en-US" kern="1200" dirty="0">
                <a:ea typeface="+mn-ea"/>
                <a:sym typeface="Arial"/>
              </a:rPr>
              <a:t>Energy (Power and Fuel) </a:t>
            </a:r>
          </a:p>
          <a:p>
            <a:pPr marL="254000" lvl="1" indent="-254000" fontAlgn="auto">
              <a:spcBef>
                <a:spcPct val="100000"/>
              </a:spcBef>
              <a:buSzPct val="99000"/>
              <a:buFont typeface="Arial"/>
              <a:buAutoNum type="arabicPeriod"/>
              <a:tabLst/>
            </a:pPr>
            <a:r>
              <a:rPr lang="en-US" kern="1200" dirty="0">
                <a:ea typeface="+mn-ea"/>
                <a:sym typeface="Arial"/>
              </a:rPr>
              <a:t>Communications </a:t>
            </a:r>
          </a:p>
          <a:p>
            <a:pPr marL="254000" lvl="1" indent="-254000" fontAlgn="auto">
              <a:spcBef>
                <a:spcPct val="100000"/>
              </a:spcBef>
              <a:buSzPct val="99000"/>
              <a:buFont typeface="Arial"/>
              <a:buAutoNum type="arabicPeriod"/>
              <a:tabLst/>
            </a:pPr>
            <a:r>
              <a:rPr lang="en-US" kern="1200" dirty="0">
                <a:ea typeface="+mn-ea"/>
                <a:sym typeface="Arial"/>
              </a:rPr>
              <a:t>Transportation </a:t>
            </a:r>
          </a:p>
          <a:p>
            <a:pPr marL="254000" lvl="1" indent="-254000" fontAlgn="auto">
              <a:spcBef>
                <a:spcPct val="100000"/>
              </a:spcBef>
              <a:buSzPct val="99000"/>
              <a:buFont typeface="Arial"/>
              <a:buAutoNum type="arabicPeriod"/>
              <a:tabLst/>
            </a:pPr>
            <a:r>
              <a:rPr lang="en-US" kern="1200" dirty="0">
                <a:ea typeface="+mn-ea"/>
                <a:sym typeface="Arial"/>
              </a:rPr>
              <a:t>Hazardous Materials </a:t>
            </a:r>
          </a:p>
          <a:p>
            <a:pPr>
              <a:spcBef>
                <a:spcPct val="100000"/>
              </a:spcBef>
              <a:buSzPct val="99000"/>
            </a:pPr>
            <a:r>
              <a:rPr lang="en-US" kern="1200" dirty="0">
                <a:sym typeface="Arial"/>
              </a:rPr>
              <a:t>Be prepared to discuss your answer.</a:t>
            </a:r>
            <a:endParaRPr lang="en-US" dirty="0"/>
          </a:p>
        </p:txBody>
      </p:sp>
      <p:sp>
        <p:nvSpPr>
          <p:cNvPr id="6" name="Slide Number Placeholder 5">
            <a:extLst>
              <a:ext uri="{FF2B5EF4-FFF2-40B4-BE49-F238E27FC236}">
                <a16:creationId xmlns:a16="http://schemas.microsoft.com/office/drawing/2014/main" id="{3C6DB015-56A8-4F97-8F90-A83D82CE9FC0}"/>
              </a:ext>
            </a:extLst>
          </p:cNvPr>
          <p:cNvSpPr>
            <a:spLocks noGrp="1"/>
          </p:cNvSpPr>
          <p:nvPr>
            <p:ph type="sldNum" sz="quarter" idx="12"/>
          </p:nvPr>
        </p:nvSpPr>
        <p:spPr/>
        <p:txBody>
          <a:bodyPr/>
          <a:lstStyle/>
          <a:p>
            <a:pPr>
              <a:spcBef>
                <a:spcPts val="100"/>
              </a:spcBef>
              <a:buSzPct val="99000"/>
            </a:pPr>
            <a:fld id="{46868969-784C-43BB-AAD3-AAA9153254A4}" type="slidenum">
              <a:rPr lang="en-US" smtClean="0"/>
              <a:pPr>
                <a:spcBef>
                  <a:spcPts val="100"/>
                </a:spcBef>
                <a:buSzPct val="99000"/>
              </a:pPr>
              <a:t>9</a:t>
            </a:fld>
            <a:endParaRPr lang="en-US"/>
          </a:p>
        </p:txBody>
      </p:sp>
    </p:spTree>
    <p:extLst>
      <p:ext uri="{BB962C8B-B14F-4D97-AF65-F5344CB8AC3E}">
        <p14:creationId xmlns:p14="http://schemas.microsoft.com/office/powerpoint/2010/main" val="3699156011"/>
      </p:ext>
    </p:extLst>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6.potx" id="{87FA236F-5E7C-4F8D-BD1E-D26C03F4BCD1}" vid="{D5C7932F-4394-40C8-ABE7-3049CD3103A1}"/>
    </a:ext>
  </a:extLst>
</a:theme>
</file>

<file path=docProps/app.xml><?xml version="1.0" encoding="utf-8"?>
<Properties xmlns="http://schemas.openxmlformats.org/officeDocument/2006/extended-properties" xmlns:vt="http://schemas.openxmlformats.org/officeDocument/2006/docPropsVTypes">
  <Template>EMI_PPT_V7</Template>
  <TotalTime>0</TotalTime>
  <Words>1211</Words>
  <Application>Microsoft Office PowerPoint</Application>
  <PresentationFormat>On-screen Show (4:3)</PresentationFormat>
  <Paragraphs>90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Times New Roman</vt:lpstr>
      <vt:lpstr>Wingdings</vt:lpstr>
      <vt:lpstr>EMI_PPT</vt:lpstr>
      <vt:lpstr>Lesson Overview</vt:lpstr>
      <vt:lpstr>Community Lifelines</vt:lpstr>
      <vt:lpstr>Community Lifelines, continued</vt:lpstr>
      <vt:lpstr>Lifelines Drive Response</vt:lpstr>
      <vt:lpstr>Examples: Lifelines and their impacts on other aspects of a community</vt:lpstr>
      <vt:lpstr>Core Capabilities</vt:lpstr>
      <vt:lpstr>Cross-Cutting Capabilities</vt:lpstr>
      <vt:lpstr>Capability, Objectives, and Critical Tasks</vt:lpstr>
      <vt:lpstr>Knowledge Review 1</vt:lpstr>
      <vt:lpstr>Integration: Response Core Capabilities and Mission Areas</vt:lpstr>
      <vt:lpstr>Relationship to the Core Capabilities</vt:lpstr>
      <vt:lpstr>Knowledge Review 2</vt:lpstr>
      <vt:lpstr>Knowledge Review 3</vt:lpstr>
      <vt:lpstr>Lesson 3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2020-08-03T10:50:05Z</dcterms:created>
  <dcterms:modified xsi:type="dcterms:W3CDTF">2022-02-24T15:58:10Z</dcterms:modified>
</cp:coreProperties>
</file>